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2" d="100"/>
          <a:sy n="52" d="100"/>
        </p:scale>
        <p:origin x="-278"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5CD9BF1-4F9B-44B8-B7BD-EBCD508903F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14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2A49A-1E7F-4056-BEDE-A4F48311B0C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244948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81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00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193187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88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623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26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97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310033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2A49A-1E7F-4056-BEDE-A4F48311B0C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D9BF1-4F9B-44B8-B7BD-EBCD508903F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8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2A49A-1E7F-4056-BEDE-A4F48311B0C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371342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12A49A-1E7F-4056-BEDE-A4F48311B0C8}"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D9BF1-4F9B-44B8-B7BD-EBCD508903F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70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12A49A-1E7F-4056-BEDE-A4F48311B0C8}"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D9BF1-4F9B-44B8-B7BD-EBCD508903F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60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2A49A-1E7F-4056-BEDE-A4F48311B0C8}"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162502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2A49A-1E7F-4056-BEDE-A4F48311B0C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9BF1-4F9B-44B8-B7BD-EBCD508903F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93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2A49A-1E7F-4056-BEDE-A4F48311B0C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D9BF1-4F9B-44B8-B7BD-EBCD508903FE}" type="slidenum">
              <a:rPr lang="en-US" smtClean="0"/>
              <a:t>‹#›</a:t>
            </a:fld>
            <a:endParaRPr lang="en-US"/>
          </a:p>
        </p:txBody>
      </p:sp>
    </p:spTree>
    <p:extLst>
      <p:ext uri="{BB962C8B-B14F-4D97-AF65-F5344CB8AC3E}">
        <p14:creationId xmlns:p14="http://schemas.microsoft.com/office/powerpoint/2010/main" val="119018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12A49A-1E7F-4056-BEDE-A4F48311B0C8}" type="datetimeFigureOut">
              <a:rPr lang="en-US" smtClean="0"/>
              <a:t>8/31/2017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CD9BF1-4F9B-44B8-B7BD-EBCD508903FE}" type="slidenum">
              <a:rPr lang="en-US" smtClean="0"/>
              <a:t>‹#›</a:t>
            </a:fld>
            <a:endParaRPr lang="en-US"/>
          </a:p>
        </p:txBody>
      </p:sp>
    </p:spTree>
    <p:extLst>
      <p:ext uri="{BB962C8B-B14F-4D97-AF65-F5344CB8AC3E}">
        <p14:creationId xmlns:p14="http://schemas.microsoft.com/office/powerpoint/2010/main" val="2625150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 DARLING" panose="02000000000000000000" pitchFamily="2" charset="0"/>
              </a:rPr>
              <a:t>The Tools of History </a:t>
            </a:r>
            <a:endParaRPr lang="en-US" dirty="0">
              <a:latin typeface="AR DARLING" panose="02000000000000000000" pitchFamily="2" charset="0"/>
            </a:endParaRPr>
          </a:p>
        </p:txBody>
      </p:sp>
    </p:spTree>
    <p:extLst>
      <p:ext uri="{BB962C8B-B14F-4D97-AF65-F5344CB8AC3E}">
        <p14:creationId xmlns:p14="http://schemas.microsoft.com/office/powerpoint/2010/main" val="305215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309717"/>
            <a:ext cx="4866968" cy="2374490"/>
          </a:xfrm>
        </p:spPr>
        <p:txBody>
          <a:bodyPr>
            <a:noAutofit/>
          </a:bodyPr>
          <a:lstStyle/>
          <a:p>
            <a:pPr marL="342900" indent="-342900" algn="l">
              <a:buFont typeface="Arial" panose="020B0604020202020204" pitchFamily="34" charset="0"/>
              <a:buChar char="•"/>
            </a:pPr>
            <a:r>
              <a:rPr lang="en-US" dirty="0" smtClean="0"/>
              <a:t>When </a:t>
            </a:r>
            <a:r>
              <a:rPr lang="en-US" dirty="0"/>
              <a:t>we study history, we study the sequence of events overtime. This is called </a:t>
            </a:r>
            <a:r>
              <a:rPr lang="en-US" dirty="0" smtClean="0"/>
              <a:t>‘</a:t>
            </a:r>
            <a:r>
              <a:rPr lang="en-US" u="sng" dirty="0" smtClean="0"/>
              <a:t>timeline</a:t>
            </a:r>
            <a:r>
              <a:rPr lang="en-US" dirty="0" smtClean="0"/>
              <a:t>.’ </a:t>
            </a:r>
            <a:r>
              <a:rPr lang="en-US" dirty="0"/>
              <a:t/>
            </a:r>
            <a:br>
              <a:rPr lang="en-US" dirty="0"/>
            </a:br>
            <a:r>
              <a:rPr lang="en-US" dirty="0"/>
              <a:t>This gives us a good picture of why things unfolded the way they did. </a:t>
            </a:r>
          </a:p>
        </p:txBody>
      </p:sp>
      <p:sp>
        <p:nvSpPr>
          <p:cNvPr id="4" name="Text Placeholder 3"/>
          <p:cNvSpPr>
            <a:spLocks noGrp="1"/>
          </p:cNvSpPr>
          <p:nvPr>
            <p:ph type="body" sz="half" idx="2"/>
          </p:nvPr>
        </p:nvSpPr>
        <p:spPr>
          <a:xfrm>
            <a:off x="634182" y="3111910"/>
            <a:ext cx="4378084" cy="3377380"/>
          </a:xfrm>
        </p:spPr>
        <p:txBody>
          <a:bodyPr>
            <a:normAutofit/>
          </a:bodyPr>
          <a:lstStyle/>
          <a:p>
            <a:pPr marL="285750" indent="-285750" algn="l">
              <a:buFont typeface="Arial" panose="020B0604020202020204" pitchFamily="34" charset="0"/>
              <a:buChar char="•"/>
            </a:pPr>
            <a:r>
              <a:rPr lang="en-US" sz="2800" dirty="0"/>
              <a:t>The Civil War is a good example. Events that happened in 1621 began starting a </a:t>
            </a:r>
            <a:r>
              <a:rPr lang="en-US" sz="2800" u="sng" dirty="0" smtClean="0"/>
              <a:t>timeline</a:t>
            </a:r>
            <a:r>
              <a:rPr lang="en-US" sz="2800" dirty="0" smtClean="0"/>
              <a:t> </a:t>
            </a:r>
            <a:r>
              <a:rPr lang="en-US" sz="2800" dirty="0"/>
              <a:t>of other events which finally lead to the Civil War in 1861.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1134" y="2992342"/>
            <a:ext cx="6576497" cy="301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2349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heel(1)">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endParaRPr lang="en-US" dirty="0"/>
          </a:p>
        </p:txBody>
      </p:sp>
      <p:sp>
        <p:nvSpPr>
          <p:cNvPr id="3" name="Text Placeholder 2"/>
          <p:cNvSpPr>
            <a:spLocks noGrp="1"/>
          </p:cNvSpPr>
          <p:nvPr>
            <p:ph type="body" idx="1"/>
          </p:nvPr>
        </p:nvSpPr>
        <p:spPr/>
        <p:txBody>
          <a:bodyPr/>
          <a:lstStyle/>
          <a:p>
            <a:r>
              <a:rPr lang="en-US" dirty="0" smtClean="0"/>
              <a:t>End!</a:t>
            </a:r>
            <a:endParaRPr lang="en-US" dirty="0"/>
          </a:p>
        </p:txBody>
      </p:sp>
    </p:spTree>
    <p:extLst>
      <p:ext uri="{BB962C8B-B14F-4D97-AF65-F5344CB8AC3E}">
        <p14:creationId xmlns:p14="http://schemas.microsoft.com/office/powerpoint/2010/main" val="173882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8" y="619432"/>
            <a:ext cx="4348588" cy="2286000"/>
          </a:xfrm>
        </p:spPr>
        <p:txBody>
          <a:bodyPr>
            <a:noAutofit/>
          </a:bodyPr>
          <a:lstStyle/>
          <a:p>
            <a:pPr marL="285750" indent="-285750" algn="l">
              <a:buFont typeface="Arial" panose="020B0604020202020204" pitchFamily="34" charset="0"/>
              <a:buChar char="•"/>
            </a:pPr>
            <a:r>
              <a:rPr lang="en-US" dirty="0" smtClean="0"/>
              <a:t>Studying </a:t>
            </a:r>
            <a:r>
              <a:rPr lang="en-US" dirty="0"/>
              <a:t>the lives of people in different </a:t>
            </a:r>
            <a:r>
              <a:rPr lang="en-US" u="sng" dirty="0" smtClean="0"/>
              <a:t>time periods</a:t>
            </a:r>
            <a:r>
              <a:rPr lang="en-US" dirty="0" smtClean="0"/>
              <a:t>  </a:t>
            </a:r>
            <a:r>
              <a:rPr lang="en-US" dirty="0"/>
              <a:t>and places is the work of the historian. </a:t>
            </a:r>
            <a:r>
              <a:rPr lang="en-US" dirty="0" smtClean="0"/>
              <a:t/>
            </a:r>
            <a:br>
              <a:rPr lang="en-US" dirty="0" smtClean="0"/>
            </a:br>
            <a:r>
              <a:rPr lang="en-US" dirty="0" smtClean="0"/>
              <a:t>The </a:t>
            </a:r>
            <a:r>
              <a:rPr lang="en-US" dirty="0"/>
              <a:t>most basic tool for this work is historical evidence.</a:t>
            </a:r>
          </a:p>
        </p:txBody>
      </p:sp>
      <p:sp>
        <p:nvSpPr>
          <p:cNvPr id="4" name="Text Placeholder 3"/>
          <p:cNvSpPr>
            <a:spLocks noGrp="1"/>
          </p:cNvSpPr>
          <p:nvPr>
            <p:ph type="body" sz="half" idx="2"/>
          </p:nvPr>
        </p:nvSpPr>
        <p:spPr>
          <a:xfrm>
            <a:off x="604685" y="3008671"/>
            <a:ext cx="4407582" cy="3215148"/>
          </a:xfrm>
        </p:spPr>
        <p:txBody>
          <a:bodyPr>
            <a:normAutofit/>
          </a:bodyPr>
          <a:lstStyle/>
          <a:p>
            <a:pPr marL="285750" indent="-285750" algn="l">
              <a:buFont typeface="Arial" panose="020B0604020202020204" pitchFamily="34" charset="0"/>
              <a:buChar char="•"/>
            </a:pPr>
            <a:r>
              <a:rPr lang="en-US" sz="2800" dirty="0"/>
              <a:t>Historians collect the </a:t>
            </a:r>
            <a:r>
              <a:rPr lang="en-US" sz="2800" u="sng" dirty="0" smtClean="0"/>
              <a:t>evidence</a:t>
            </a:r>
            <a:r>
              <a:rPr lang="en-US" sz="2800" dirty="0" smtClean="0"/>
              <a:t> </a:t>
            </a:r>
            <a:r>
              <a:rPr lang="en-US" sz="2800" dirty="0"/>
              <a:t>then use it to interpret events.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56540" y="982663"/>
            <a:ext cx="4193721" cy="489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9648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84" y="958645"/>
            <a:ext cx="4363337" cy="2007966"/>
          </a:xfrm>
        </p:spPr>
        <p:txBody>
          <a:bodyPr>
            <a:noAutofit/>
          </a:bodyPr>
          <a:lstStyle/>
          <a:p>
            <a:pPr marL="342900" indent="-342900" algn="l">
              <a:buFont typeface="Arial" panose="020B0604020202020204" pitchFamily="34" charset="0"/>
              <a:buChar char="•"/>
            </a:pPr>
            <a:r>
              <a:rPr lang="en-US" sz="3200" dirty="0" smtClean="0"/>
              <a:t>Historians </a:t>
            </a:r>
            <a:r>
              <a:rPr lang="en-US" sz="3200" dirty="0"/>
              <a:t>look first at </a:t>
            </a:r>
            <a:r>
              <a:rPr lang="en-US" sz="3200" u="sng" dirty="0" smtClean="0"/>
              <a:t>primary</a:t>
            </a:r>
            <a:r>
              <a:rPr lang="en-US" sz="3200" dirty="0" smtClean="0"/>
              <a:t> </a:t>
            </a:r>
            <a:r>
              <a:rPr lang="en-US" sz="3200" dirty="0"/>
              <a:t>sources</a:t>
            </a:r>
            <a:r>
              <a:rPr lang="en-US" sz="3200" dirty="0" smtClean="0"/>
              <a:t>.</a:t>
            </a:r>
            <a:br>
              <a:rPr lang="en-US" sz="3200" dirty="0" smtClean="0"/>
            </a:br>
            <a:r>
              <a:rPr lang="en-US" sz="3200" dirty="0" smtClean="0"/>
              <a:t/>
            </a:r>
            <a:br>
              <a:rPr lang="en-US" sz="3200" dirty="0" smtClean="0"/>
            </a:br>
            <a:r>
              <a:rPr lang="en-US" sz="3200" dirty="0" smtClean="0"/>
              <a:t> </a:t>
            </a:r>
            <a:endParaRPr lang="en-US" sz="3200" dirty="0"/>
          </a:p>
        </p:txBody>
      </p:sp>
      <p:sp>
        <p:nvSpPr>
          <p:cNvPr id="4" name="Text Placeholder 3"/>
          <p:cNvSpPr>
            <a:spLocks noGrp="1"/>
          </p:cNvSpPr>
          <p:nvPr>
            <p:ph type="body" sz="half" idx="2"/>
          </p:nvPr>
        </p:nvSpPr>
        <p:spPr>
          <a:xfrm>
            <a:off x="619433" y="3082412"/>
            <a:ext cx="4392834" cy="3436375"/>
          </a:xfrm>
        </p:spPr>
        <p:txBody>
          <a:bodyPr>
            <a:normAutofit fontScale="55000" lnSpcReduction="20000"/>
          </a:bodyPr>
          <a:lstStyle/>
          <a:p>
            <a:pPr marL="285750" indent="-285750" algn="l">
              <a:buFont typeface="Arial" panose="020B0604020202020204" pitchFamily="34" charset="0"/>
              <a:buChar char="•"/>
            </a:pPr>
            <a:r>
              <a:rPr lang="en-US" sz="4400" dirty="0"/>
              <a:t>A Primary Source is </a:t>
            </a:r>
            <a:r>
              <a:rPr lang="en-US" sz="4400" u="sng" dirty="0" smtClean="0"/>
              <a:t>documented</a:t>
            </a:r>
            <a:r>
              <a:rPr lang="en-US" sz="4400" dirty="0" smtClean="0"/>
              <a:t> </a:t>
            </a:r>
            <a:r>
              <a:rPr lang="en-US" sz="4400" dirty="0"/>
              <a:t>information about people or events</a:t>
            </a:r>
            <a:r>
              <a:rPr lang="en-US" sz="4400" dirty="0" smtClean="0"/>
              <a:t>.</a:t>
            </a:r>
            <a:endParaRPr lang="en-US" sz="4400" dirty="0"/>
          </a:p>
          <a:p>
            <a:pPr marL="285750" indent="-285750" algn="l">
              <a:buFont typeface="Arial" panose="020B0604020202020204" pitchFamily="34" charset="0"/>
              <a:buChar char="•"/>
            </a:pPr>
            <a:r>
              <a:rPr lang="en-US" sz="4400" dirty="0"/>
              <a:t>Primary Sources include authentic maps, official law or court documents, public speeches, eyewitness accounts such as diaries and letters, autobiographies, </a:t>
            </a:r>
            <a:r>
              <a:rPr lang="en-US" sz="4400" u="sng" dirty="0" smtClean="0"/>
              <a:t>pictures</a:t>
            </a:r>
            <a:r>
              <a:rPr lang="en-US" sz="4400" dirty="0" smtClean="0"/>
              <a:t> and </a:t>
            </a:r>
            <a:r>
              <a:rPr lang="en-US" sz="4400" dirty="0"/>
              <a:t>eyewitness video tapes.</a:t>
            </a:r>
            <a:endParaRPr lang="en-US" sz="4400" dirty="0" smtClean="0"/>
          </a:p>
          <a:p>
            <a:pPr marL="285750" indent="-285750" algn="l">
              <a:buFont typeface="Arial" panose="020B0604020202020204" pitchFamily="34" charset="0"/>
              <a:buChar char="•"/>
            </a:pPr>
            <a:endParaRPr lang="en-US" sz="2200" dirty="0"/>
          </a:p>
          <a:p>
            <a:pPr marL="285750" indent="-285750" algn="l">
              <a:buFont typeface="Arial" panose="020B0604020202020204" pitchFamily="34" charset="0"/>
              <a:buChar char="•"/>
            </a:pPr>
            <a:endParaRPr lang="en-US" sz="2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8138" y="1890415"/>
            <a:ext cx="5470525" cy="307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6347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Play…..</a:t>
            </a:r>
            <a:endParaRPr lang="en-US" dirty="0"/>
          </a:p>
        </p:txBody>
      </p:sp>
      <p:sp>
        <p:nvSpPr>
          <p:cNvPr id="3" name="Content Placeholder 2"/>
          <p:cNvSpPr>
            <a:spLocks noGrp="1"/>
          </p:cNvSpPr>
          <p:nvPr>
            <p:ph idx="1"/>
          </p:nvPr>
        </p:nvSpPr>
        <p:spPr/>
        <p:txBody>
          <a:bodyPr/>
          <a:lstStyle/>
          <a:p>
            <a:pPr algn="ctr"/>
            <a:r>
              <a:rPr lang="en-US" sz="8800" dirty="0" smtClean="0"/>
              <a:t>Telephone!!!</a:t>
            </a:r>
          </a:p>
          <a:p>
            <a:pPr lvl="0" algn="ctr">
              <a:buClr>
                <a:srgbClr val="83992A"/>
              </a:buClr>
            </a:pPr>
            <a:r>
              <a:rPr lang="en-US" sz="4000" dirty="0">
                <a:solidFill>
                  <a:prstClr val="black">
                    <a:lumMod val="85000"/>
                    <a:lumOff val="15000"/>
                  </a:prstClr>
                </a:solidFill>
              </a:rPr>
              <a:t>I need 8 to 10 volunteers.</a:t>
            </a:r>
          </a:p>
          <a:p>
            <a:pPr algn="ctr"/>
            <a:endParaRPr lang="en-US" sz="8800" dirty="0" smtClean="0"/>
          </a:p>
          <a:p>
            <a:pPr algn="ctr"/>
            <a:endParaRPr lang="en-US" dirty="0"/>
          </a:p>
        </p:txBody>
      </p:sp>
    </p:spTree>
    <p:extLst>
      <p:ext uri="{BB962C8B-B14F-4D97-AF65-F5344CB8AC3E}">
        <p14:creationId xmlns:p14="http://schemas.microsoft.com/office/powerpoint/2010/main" val="37021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7" y="766916"/>
            <a:ext cx="4333840" cy="1993218"/>
          </a:xfrm>
        </p:spPr>
        <p:txBody>
          <a:bodyPr>
            <a:normAutofit/>
          </a:bodyPr>
          <a:lstStyle/>
          <a:p>
            <a:pPr marL="342900" indent="-342900" algn="l">
              <a:buFont typeface="Arial" panose="020B0604020202020204" pitchFamily="34" charset="0"/>
              <a:buChar char="•"/>
            </a:pPr>
            <a:r>
              <a:rPr lang="en-US" u="sng" dirty="0" smtClean="0"/>
              <a:t>Secondary</a:t>
            </a:r>
            <a:r>
              <a:rPr lang="en-US" dirty="0" smtClean="0"/>
              <a:t> </a:t>
            </a:r>
            <a:r>
              <a:rPr lang="en-US" dirty="0"/>
              <a:t>Sources are accounts provided after the fact by people who did not directly </a:t>
            </a:r>
            <a:r>
              <a:rPr lang="en-US" u="sng" dirty="0"/>
              <a:t>w</a:t>
            </a:r>
            <a:r>
              <a:rPr lang="en-US" u="sng" dirty="0" smtClean="0"/>
              <a:t>itness</a:t>
            </a:r>
            <a:r>
              <a:rPr lang="en-US" dirty="0" smtClean="0"/>
              <a:t> </a:t>
            </a:r>
            <a:r>
              <a:rPr lang="en-US" dirty="0"/>
              <a:t>or participate in the event.</a:t>
            </a:r>
          </a:p>
        </p:txBody>
      </p:sp>
      <p:sp>
        <p:nvSpPr>
          <p:cNvPr id="4" name="Text Placeholder 3"/>
          <p:cNvSpPr>
            <a:spLocks noGrp="1"/>
          </p:cNvSpPr>
          <p:nvPr>
            <p:ph type="body" sz="half" idx="2"/>
          </p:nvPr>
        </p:nvSpPr>
        <p:spPr>
          <a:xfrm>
            <a:off x="663677" y="3031065"/>
            <a:ext cx="4348589" cy="3163258"/>
          </a:xfrm>
        </p:spPr>
        <p:txBody>
          <a:bodyPr>
            <a:normAutofit/>
          </a:bodyPr>
          <a:lstStyle/>
          <a:p>
            <a:pPr marL="285750" indent="-285750" algn="l">
              <a:buFont typeface="Arial" panose="020B0604020202020204" pitchFamily="34" charset="0"/>
              <a:buChar char="•"/>
            </a:pPr>
            <a:r>
              <a:rPr lang="en-US" sz="2800" u="sng" dirty="0" smtClean="0"/>
              <a:t>letters</a:t>
            </a:r>
            <a:r>
              <a:rPr lang="en-US" sz="2800" dirty="0" smtClean="0"/>
              <a:t>, </a:t>
            </a:r>
            <a:r>
              <a:rPr lang="en-US" sz="2800" dirty="0"/>
              <a:t>encyclopedias, biographies, articles or stories written by historians or others who were not there are good examples.</a:t>
            </a:r>
          </a:p>
          <a:p>
            <a:endParaRPr lang="en-US" dirty="0"/>
          </a:p>
          <a:p>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18138" y="1605492"/>
            <a:ext cx="5470525" cy="364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0890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58" y="1976283"/>
            <a:ext cx="3718455" cy="4365523"/>
          </a:xfrm>
        </p:spPr>
        <p:txBody>
          <a:bodyPr>
            <a:normAutofit/>
          </a:bodyPr>
          <a:lstStyle/>
          <a:p>
            <a:pPr marL="342900" indent="-342900" algn="l">
              <a:buFont typeface="Arial" panose="020B0604020202020204" pitchFamily="34" charset="0"/>
              <a:buChar char="•"/>
            </a:pPr>
            <a:r>
              <a:rPr lang="en-US" sz="2800" dirty="0" smtClean="0"/>
              <a:t>When </a:t>
            </a:r>
            <a:r>
              <a:rPr lang="en-US" sz="2800" dirty="0"/>
              <a:t>dealing with a primary source, the first job of a historian may be to determine whether it is </a:t>
            </a:r>
            <a:r>
              <a:rPr lang="en-US" sz="2800" u="sng" dirty="0" smtClean="0"/>
              <a:t>authentic</a:t>
            </a:r>
            <a:r>
              <a:rPr lang="en-US" sz="2800" dirty="0" smtClean="0"/>
              <a:t>, </a:t>
            </a:r>
            <a:r>
              <a:rPr lang="en-US" sz="2800" dirty="0"/>
              <a:t>which means, whether or not the source is what it seems to be.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3900" y="982662"/>
            <a:ext cx="3173412" cy="489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272" y="1066800"/>
            <a:ext cx="2725057" cy="4724400"/>
          </a:xfrm>
          <a:prstGeom prst="rect">
            <a:avLst/>
          </a:prstGeom>
        </p:spPr>
      </p:pic>
    </p:spTree>
    <p:extLst>
      <p:ext uri="{BB962C8B-B14F-4D97-AF65-F5344CB8AC3E}">
        <p14:creationId xmlns:p14="http://schemas.microsoft.com/office/powerpoint/2010/main" val="22649664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1)">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66" y="1806948"/>
            <a:ext cx="4620292" cy="1371600"/>
          </a:xfrm>
        </p:spPr>
        <p:txBody>
          <a:bodyPr>
            <a:noAutofit/>
          </a:bodyPr>
          <a:lstStyle/>
          <a:p>
            <a:pPr marL="342900" indent="-342900" algn="l">
              <a:buFont typeface="Arial" panose="020B0604020202020204" pitchFamily="34" charset="0"/>
              <a:buChar char="•"/>
            </a:pPr>
            <a:r>
              <a:rPr lang="en-US" sz="2000" dirty="0" smtClean="0"/>
              <a:t>After </a:t>
            </a:r>
            <a:r>
              <a:rPr lang="en-US" sz="2000" dirty="0"/>
              <a:t>showing historical evidence as real or authentic, Historians must then determine if it is </a:t>
            </a:r>
            <a:r>
              <a:rPr lang="en-US" sz="2000" dirty="0" smtClean="0"/>
              <a:t>‘</a:t>
            </a:r>
            <a:r>
              <a:rPr lang="en-US" sz="2000" u="sng" dirty="0" smtClean="0"/>
              <a:t>reliable</a:t>
            </a:r>
            <a:r>
              <a:rPr lang="en-US" sz="2000" dirty="0" smtClean="0"/>
              <a:t>.’</a:t>
            </a:r>
            <a:r>
              <a:rPr lang="en-US" sz="2000" dirty="0" smtClean="0"/>
              <a:t/>
            </a:r>
            <a:br>
              <a:rPr lang="en-US" sz="2000" dirty="0" smtClean="0"/>
            </a:br>
            <a:r>
              <a:rPr lang="en-US" sz="2000" dirty="0" smtClean="0"/>
              <a:t>In </a:t>
            </a:r>
            <a:r>
              <a:rPr lang="en-US" sz="2000" dirty="0"/>
              <a:t>looking for reliability, Historians must ask if the source is Bias at all. </a:t>
            </a:r>
            <a:br>
              <a:rPr lang="en-US" sz="2000" dirty="0"/>
            </a:br>
            <a:r>
              <a:rPr lang="en-US" sz="2000" u="sng" dirty="0" smtClean="0"/>
              <a:t>Bias</a:t>
            </a:r>
            <a:r>
              <a:rPr lang="en-US" sz="2000" dirty="0" smtClean="0"/>
              <a:t> </a:t>
            </a:r>
            <a:r>
              <a:rPr lang="en-US" sz="2000" dirty="0"/>
              <a:t>is a leaning toward or against a certain person or </a:t>
            </a:r>
            <a:r>
              <a:rPr lang="en-US" sz="2000" u="sng" dirty="0" smtClean="0"/>
              <a:t>group</a:t>
            </a:r>
            <a:r>
              <a:rPr lang="en-US" sz="2000" dirty="0" smtClean="0"/>
              <a:t>. </a:t>
            </a:r>
            <a:br>
              <a:rPr lang="en-US" sz="2000" dirty="0" smtClean="0"/>
            </a:br>
            <a:endParaRPr lang="en-US" sz="2000" dirty="0"/>
          </a:p>
        </p:txBody>
      </p:sp>
      <p:sp>
        <p:nvSpPr>
          <p:cNvPr id="4" name="Text Placeholder 3"/>
          <p:cNvSpPr>
            <a:spLocks noGrp="1"/>
          </p:cNvSpPr>
          <p:nvPr>
            <p:ph type="body" sz="half" idx="2"/>
          </p:nvPr>
        </p:nvSpPr>
        <p:spPr>
          <a:xfrm>
            <a:off x="1293811" y="3428998"/>
            <a:ext cx="3718455" cy="2824318"/>
          </a:xfrm>
        </p:spPr>
        <p:txBody>
          <a:bodyPr>
            <a:normAutofit/>
          </a:bodyPr>
          <a:lstStyle/>
          <a:p>
            <a:pPr marL="285750" indent="-285750" algn="l">
              <a:buFont typeface="Arial" panose="020B0604020202020204" pitchFamily="34" charset="0"/>
              <a:buChar char="•"/>
            </a:pPr>
            <a:r>
              <a:rPr lang="en-US" sz="2400" dirty="0"/>
              <a:t>If an American </a:t>
            </a:r>
            <a:r>
              <a:rPr lang="en-US" sz="2400" dirty="0" smtClean="0"/>
              <a:t>soldier writes </a:t>
            </a:r>
            <a:r>
              <a:rPr lang="en-US" sz="2400" dirty="0"/>
              <a:t>a book about WWII, he </a:t>
            </a:r>
            <a:r>
              <a:rPr lang="en-US" sz="2400" dirty="0" smtClean="0"/>
              <a:t>will </a:t>
            </a:r>
            <a:r>
              <a:rPr lang="en-US" sz="2400" dirty="0"/>
              <a:t>probably slam the </a:t>
            </a:r>
            <a:r>
              <a:rPr lang="en-US" sz="2400" u="sng" dirty="0" smtClean="0"/>
              <a:t>Nazis</a:t>
            </a:r>
            <a:r>
              <a:rPr lang="en-US" sz="2400" dirty="0" smtClean="0"/>
              <a:t> </a:t>
            </a:r>
            <a:r>
              <a:rPr lang="en-US" sz="2400" dirty="0"/>
              <a:t>and Hitler because he hated what they did and what he saw. He is ‘bias’ against Germans.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8138" y="1004874"/>
            <a:ext cx="5470525" cy="484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532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56" y="958645"/>
            <a:ext cx="4097866" cy="1963721"/>
          </a:xfrm>
        </p:spPr>
        <p:txBody>
          <a:bodyPr>
            <a:noAutofit/>
          </a:bodyPr>
          <a:lstStyle/>
          <a:p>
            <a:pPr marL="342900" indent="-342900" algn="l">
              <a:buFont typeface="Arial" panose="020B0604020202020204" pitchFamily="34" charset="0"/>
              <a:buChar char="•"/>
            </a:pPr>
            <a:r>
              <a:rPr lang="en-US" sz="2800" u="sng" dirty="0" smtClean="0"/>
              <a:t>Archeology</a:t>
            </a:r>
            <a:r>
              <a:rPr lang="en-US" sz="2800" dirty="0" smtClean="0"/>
              <a:t> </a:t>
            </a:r>
            <a:r>
              <a:rPr lang="en-US" sz="2800" dirty="0"/>
              <a:t>is the study of evidence left by early people in order to find out about their way of life.</a:t>
            </a:r>
          </a:p>
        </p:txBody>
      </p:sp>
      <p:sp>
        <p:nvSpPr>
          <p:cNvPr id="4" name="Text Placeholder 3"/>
          <p:cNvSpPr>
            <a:spLocks noGrp="1"/>
          </p:cNvSpPr>
          <p:nvPr>
            <p:ph type="body" sz="half" idx="2"/>
          </p:nvPr>
        </p:nvSpPr>
        <p:spPr>
          <a:xfrm>
            <a:off x="855407" y="3031064"/>
            <a:ext cx="4156860" cy="3074767"/>
          </a:xfrm>
        </p:spPr>
        <p:txBody>
          <a:bodyPr>
            <a:normAutofit/>
          </a:bodyPr>
          <a:lstStyle/>
          <a:p>
            <a:pPr marL="285750" indent="-285750" algn="l">
              <a:buFont typeface="Arial" panose="020B0604020202020204" pitchFamily="34" charset="0"/>
              <a:buChar char="•"/>
            </a:pPr>
            <a:r>
              <a:rPr lang="en-US" sz="2400" dirty="0"/>
              <a:t>Archeologists dig in the dirt to find </a:t>
            </a:r>
            <a:r>
              <a:rPr lang="en-US" sz="2400" u="sng" dirty="0" smtClean="0"/>
              <a:t>artifacts</a:t>
            </a:r>
            <a:r>
              <a:rPr lang="en-US" sz="2400" dirty="0" smtClean="0"/>
              <a:t> </a:t>
            </a:r>
            <a:r>
              <a:rPr lang="en-US" sz="2400" dirty="0"/>
              <a:t>left by early people. Historians then team up with archeologists to piece together the history and culture of the early people.</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8185" y="1600198"/>
            <a:ext cx="6328229" cy="355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9042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3" y="693173"/>
            <a:ext cx="4392832" cy="2153265"/>
          </a:xfrm>
        </p:spPr>
        <p:txBody>
          <a:bodyPr>
            <a:noAutofit/>
          </a:bodyPr>
          <a:lstStyle/>
          <a:p>
            <a:pPr marL="342900" indent="-342900" algn="l">
              <a:buFont typeface="Arial" panose="020B0604020202020204" pitchFamily="34" charset="0"/>
              <a:buChar char="•"/>
            </a:pPr>
            <a:r>
              <a:rPr lang="en-US" dirty="0" smtClean="0"/>
              <a:t>From </a:t>
            </a:r>
            <a:r>
              <a:rPr lang="en-US" dirty="0"/>
              <a:t>artifacts and historical evidence, we can learn about the culture of a past civilization. Culture is the </a:t>
            </a:r>
            <a:r>
              <a:rPr lang="en-US" u="sng" dirty="0" smtClean="0"/>
              <a:t>personality</a:t>
            </a:r>
            <a:r>
              <a:rPr lang="en-US" dirty="0" smtClean="0"/>
              <a:t> </a:t>
            </a:r>
            <a:r>
              <a:rPr lang="en-US" dirty="0"/>
              <a:t>that a people have developed. </a:t>
            </a:r>
          </a:p>
        </p:txBody>
      </p:sp>
      <p:sp>
        <p:nvSpPr>
          <p:cNvPr id="4" name="Text Placeholder 3"/>
          <p:cNvSpPr>
            <a:spLocks noGrp="1"/>
          </p:cNvSpPr>
          <p:nvPr>
            <p:ph type="body" sz="half" idx="2"/>
          </p:nvPr>
        </p:nvSpPr>
        <p:spPr>
          <a:xfrm>
            <a:off x="648930" y="3372849"/>
            <a:ext cx="4363336" cy="2895216"/>
          </a:xfrm>
        </p:spPr>
        <p:txBody>
          <a:bodyPr>
            <a:normAutofit/>
          </a:bodyPr>
          <a:lstStyle/>
          <a:p>
            <a:pPr marL="342900" indent="-342900" algn="l">
              <a:buFont typeface="Arial" panose="020B0604020202020204" pitchFamily="34" charset="0"/>
              <a:buChar char="•"/>
            </a:pPr>
            <a:r>
              <a:rPr lang="en-US" sz="2800" dirty="0"/>
              <a:t>Elements of culture include language, religion, food, clothing, government, housing, hobbies, </a:t>
            </a:r>
            <a:r>
              <a:rPr lang="en-US" sz="2800" u="sng" dirty="0" smtClean="0"/>
              <a:t>trends</a:t>
            </a:r>
            <a:r>
              <a:rPr lang="en-US" sz="2800" dirty="0" smtClean="0"/>
              <a:t>, </a:t>
            </a:r>
            <a:r>
              <a:rPr lang="en-US" sz="2800" dirty="0"/>
              <a:t>etc.</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8185" y="1705247"/>
            <a:ext cx="6325569" cy="36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2177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heel(1)">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TotalTime>
  <Words>383</Words>
  <Application>Microsoft Office PowerPoint</Application>
  <PresentationFormat>Custom</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Organic</vt:lpstr>
      <vt:lpstr>The Tools of History </vt:lpstr>
      <vt:lpstr>Studying the lives of people in different time periods  and places is the work of the historian.  The most basic tool for this work is historical evidence.</vt:lpstr>
      <vt:lpstr>Historians look first at primary sources.   </vt:lpstr>
      <vt:lpstr>Let’s Play…..</vt:lpstr>
      <vt:lpstr>Secondary Sources are accounts provided after the fact by people who did not directly witness or participate in the event.</vt:lpstr>
      <vt:lpstr>When dealing with a primary source, the first job of a historian may be to determine whether it is authentic, which means, whether or not the source is what it seems to be.</vt:lpstr>
      <vt:lpstr>After showing historical evidence as real or authentic, Historians must then determine if it is ‘reliable.’ In looking for reliability, Historians must ask if the source is Bias at all.  Bias is a leaning toward or against a certain person or group.  </vt:lpstr>
      <vt:lpstr>Archeology is the study of evidence left by early people in order to find out about their way of life.</vt:lpstr>
      <vt:lpstr>From artifacts and historical evidence, we can learn about the culture of a past civilization. Culture is the personality that a people have developed. </vt:lpstr>
      <vt:lpstr>When we study history, we study the sequence of events overtime. This is called ‘timeline.’  This gives us a good picture of why things unfolded the way they did. </vt:lpstr>
      <vt:lpstr>The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Tools of History</dc:title>
  <dc:creator>Microsoft account</dc:creator>
  <cp:lastModifiedBy>Mr. Miller</cp:lastModifiedBy>
  <cp:revision>10</cp:revision>
  <dcterms:created xsi:type="dcterms:W3CDTF">2015-08-31T03:25:09Z</dcterms:created>
  <dcterms:modified xsi:type="dcterms:W3CDTF">2017-08-31T18:10:51Z</dcterms:modified>
</cp:coreProperties>
</file>