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70" r:id="rId10"/>
    <p:sldId id="262" r:id="rId11"/>
    <p:sldId id="263" r:id="rId12"/>
    <p:sldId id="271" r:id="rId13"/>
    <p:sldId id="264" r:id="rId14"/>
    <p:sldId id="265" r:id="rId15"/>
    <p:sldId id="266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80A"/>
    <a:srgbClr val="FFFF66"/>
    <a:srgbClr val="E5F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7" d="100"/>
          <a:sy n="107" d="100"/>
        </p:scale>
        <p:origin x="-75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D533-568A-42E8-B7D8-2A1F3FED4D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FFD-17D1-44F9-8953-839A9AB7A2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D533-568A-42E8-B7D8-2A1F3FED4D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FFD-17D1-44F9-8953-839A9AB7A2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D533-568A-42E8-B7D8-2A1F3FED4D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FFD-17D1-44F9-8953-839A9AB7A2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D533-568A-42E8-B7D8-2A1F3FED4D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FFD-17D1-44F9-8953-839A9AB7A2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D533-568A-42E8-B7D8-2A1F3FED4D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FFD-17D1-44F9-8953-839A9AB7A2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D533-568A-42E8-B7D8-2A1F3FED4D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FFD-17D1-44F9-8953-839A9AB7A2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D533-568A-42E8-B7D8-2A1F3FED4D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FFD-17D1-44F9-8953-839A9AB7A2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D533-568A-42E8-B7D8-2A1F3FED4D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FFD-17D1-44F9-8953-839A9AB7A2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D533-568A-42E8-B7D8-2A1F3FED4D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FFD-17D1-44F9-8953-839A9AB7A2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D533-568A-42E8-B7D8-2A1F3FED4D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FFD-17D1-44F9-8953-839A9AB7A2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D533-568A-42E8-B7D8-2A1F3FED4D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6FFD-17D1-44F9-8953-839A9AB7A2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9D533-568A-42E8-B7D8-2A1F3FED4D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6FFD-17D1-44F9-8953-839A9AB7A29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Lucy%20candy%203%20-%20YouTube.fl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Pw4jTDKYb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North</a:t>
            </a:r>
            <a:br>
              <a:rPr lang="en-US" sz="6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</a:br>
            <a:r>
              <a:rPr lang="en-US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part 3</a:t>
            </a:r>
            <a:endParaRPr lang="en-US" sz="2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Immigration and Reform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Working Conditions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>
            <a:normAutofit/>
          </a:bodyPr>
          <a:lstStyle/>
          <a:p>
            <a:r>
              <a:rPr lang="en-US" dirty="0"/>
              <a:t>Because there were so many workers available </a:t>
            </a:r>
            <a:r>
              <a:rPr lang="en-US" u="sng" dirty="0"/>
              <a:t>individual laborers</a:t>
            </a:r>
            <a:r>
              <a:rPr lang="en-US" dirty="0"/>
              <a:t> became </a:t>
            </a:r>
            <a:r>
              <a:rPr lang="en-US" u="sng" dirty="0"/>
              <a:t>less important</a:t>
            </a:r>
            <a:r>
              <a:rPr lang="en-US" dirty="0"/>
              <a:t>.</a:t>
            </a:r>
          </a:p>
          <a:p>
            <a:r>
              <a:rPr lang="en-US" dirty="0"/>
              <a:t>Employers realized that if people quit, others would </a:t>
            </a:r>
            <a:r>
              <a:rPr lang="en-US" u="sng" dirty="0"/>
              <a:t>take their place</a:t>
            </a:r>
            <a:r>
              <a:rPr lang="en-US" dirty="0"/>
              <a:t>. Therefore, bosses worried less about creating safe and comfortable environments for their </a:t>
            </a:r>
            <a:r>
              <a:rPr lang="en-US" dirty="0" smtClean="0"/>
              <a:t>workers.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a result, </a:t>
            </a:r>
            <a:r>
              <a:rPr lang="en-US" u="sng" dirty="0"/>
              <a:t>working conditions</a:t>
            </a:r>
            <a:r>
              <a:rPr lang="en-US" dirty="0"/>
              <a:t> became very </a:t>
            </a:r>
            <a:r>
              <a:rPr lang="en-US" u="sng" dirty="0"/>
              <a:t>dismal </a:t>
            </a:r>
            <a:r>
              <a:rPr lang="en-US" dirty="0"/>
              <a:t>(hard).</a:t>
            </a:r>
          </a:p>
          <a:p>
            <a:endParaRPr lang="en-US" dirty="0"/>
          </a:p>
        </p:txBody>
      </p:sp>
      <p:pic>
        <p:nvPicPr>
          <p:cNvPr id="24578" name="Picture 2" descr="http://www.historyplace.com/unitedstates/childlabor/hine-how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153400" cy="5057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Working Conditions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876800"/>
          </a:xfrm>
        </p:spPr>
        <p:txBody>
          <a:bodyPr/>
          <a:lstStyle/>
          <a:p>
            <a:r>
              <a:rPr lang="en-US" dirty="0"/>
              <a:t>Employees were forced to work </a:t>
            </a:r>
            <a:r>
              <a:rPr lang="en-US" u="sng" dirty="0">
                <a:hlinkClick r:id="rId2" action="ppaction://hlinkfile"/>
              </a:rPr>
              <a:t>longer</a:t>
            </a:r>
            <a:r>
              <a:rPr lang="en-US" dirty="0"/>
              <a:t>, harder, and faster to keep up with new equipment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u="sng" dirty="0"/>
              <a:t>Wages</a:t>
            </a:r>
            <a:r>
              <a:rPr lang="en-US" dirty="0"/>
              <a:t> (pay) also 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went </a:t>
            </a:r>
            <a:r>
              <a:rPr lang="en-US" dirty="0"/>
              <a:t>down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23553" name="Picture 1" descr="C:\Users\Carlee\AppData\Local\Microsoft\Windows\Temporary Internet Files\Content.IE5\B678IHUR\MM90033653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676400"/>
            <a:ext cx="1666875" cy="1676400"/>
          </a:xfrm>
          <a:prstGeom prst="rect">
            <a:avLst/>
          </a:prstGeom>
          <a:noFill/>
        </p:spPr>
      </p:pic>
      <p:sp>
        <p:nvSpPr>
          <p:cNvPr id="23560" name="AutoShape 8" descr="data:image/jpg;base64,/9j/4AAQSkZJRgABAQAAAQABAAD/2wCEAAkGBhQSERUUEhQVFBUWGRsXGBcXGBgeFxgaGx4cGBwcGRgfHyYeGhokHh0cHy8gIycpLSwuGB4xNTAqNSYrLCoBCQoKDgwOGg8PGiolHyQvLCwpLCksLCksLCksLCwpLCwsKSopLCwpLCwpKSwsKSwsLCksKSwpLCkpLCwsKSwsKf/AABEIALUBFgMBIgACEQEDEQH/xAAcAAACAgMBAQAAAAAAAAAAAAAFBgQHAAEDAgj/xABLEAACAgAFAQUEBgcFBQUJAAABAgMRAAQSITEFBhMiQVEHMmFxFCNCgZGhFlJTkrHB0RUzYnLwJEOCorJzk8Ph8RclJjREVGODwv/EABoBAAMBAQEBAAAAAAAAAAAAAAABAgMEBgX/xAAvEQACAQMDAgIJBQEAAAAAAAAAAQIDESEEEjFBURPRIjJhcYGRocHwFFKx4fEF/9oADAMBAAIRAxEAPwC2OtdWMCqQoayRvfpeBX6XN+zX8TjO2uYASNAQHZqUH/hUmuDV3Xn6HCzks4HQEMpNb1+e35Xxscee1s9TTk5Qfo46ez3cEybGf9LW/Zr+8f6Y1+ljbfVryBZYgWa2vjzH44BE4Bh9ebamYqj5YlUJIL98ke6j7YCMN/K/UHGGjq6jUVNrnbrwhJtjy3a5gaKIDwAWIJI3IHqaBND0OM/S1v2a/icD48sj2xWC6LKdKhgSUDUVFcyBdgORZ3JwNBxetnqNNtXiXvfohSbQwjtc37NfxP8ATHr9LW/Zr+8f6YXrx6DY4f12o/d9F5C3MPfpa37Nf3j/AExGyvb0vLJEIqaPm9ellpTatVbFgCDuD6g4F3iBk8srtI51ApPILVmANaRTAGmHGzA+WNqWuq+lvk+MWtz06D3Mbx2qb9mv7x/pjyO1jfs1/E4Cascs1mRHG8hBIRWahyaF0PiePvxmtbqG7KX0XkG5jD+ljfs1/eP9Mb/Stv2a/vHC7Fm1Ysqm2TTqHpqGoX8xvjiOqKHlVvCIgGZifDRUPfwq/wAsUtXqnf0uM8Ly9obmM36Wt+zX94/0xh7WN+zX94/0wDLY5pKLIBBIqxYsXdWPK6P4Yn9dqP3fReQtzGD9LG/Zr+8f6Y2e1jfs1/eP9MASxxG6h1NIV1ufOgo3ZjzpUeZNYS1upk7Rln3LyDcxgg7auxcd0o0Pp947+FWvj/ER92Ov6XN+zX94/wBMJvQ0kWCB5UdO9QgM24Z9ckh3DHSW1ErsoYAkbmsE7x0arUamhU2bu3ReXcHJph79Lm/Zr+8f6Yh5L2gvI7qMuNKTrBr7w0xKksV8FFlNWt+fOA+ZzSxrqY0Lq9h+ZIHl6469A6BPHlXMq6Cc3PNp1KW0mit01A2m43Pw3sd3/Mq1qrcqjuumOpUG2F8329EUJmdFCBQxOpjzVcD1IxKftawYrojYrW6SEqbsGjXkwZaO9ocI2bQSt0+Bt455o1lXydAneFT50SBt54K9XAgWJqDF5poqVdGzZlY47HnpMh8X2tRNm8FKVeemc1L0r44727Bd2GT9Lm/Zr+8f6YiZf2gagp7oDVI8YGondC4N7bCkJ+8YBvmlQBpGVBq02TQuytA7XdbeeA2UicLl/A+2ZnYjQ1qjfSNLMKsA6l5/WGOOFfVSTy8exdn7PYid0h8j7barpUNMUPjPvDleOR6Y6/pY37MfvH+mECEkH3X3zsjm1bZNLjVxxVb+d/HG1llVZK7wE50AWrf3bOl8j3CNW423xTqau+JP5LyHukP36WN+zH7x/pjP0sb9mP3j/TCbPm5JJmghKxkR6+8ZgBbXpAsaeQLPI8vXBLMQMkwUuD9UG0rwCWI947tstXQG52vCc9ZGl4rlj4eQXla4el7ZafeQC9h4iST8AFJJ+Qx4XtuCQO70k8Btak88akHofwwG1/H/ANMcsxlxIFBLABgwANWRxfnsaOxG4HoMc0dfXfMvovINzGZO1bfsx+8f6YlRdpSeYx+9/wCWEuGbTKIRqI7sya2Yk+/oC77nzNk3tgvG4FWfeND4kAt/AHCnrdVF2UvbwuOewtzG/L5zvE1URvVX6YzEPpTfUD/Mcbx6XSzlUoxnLlpGieBd7d5SZ3gMMLyabJI06Rup8TMQFAq7+BrfCbPlc2mRvu3QIWudaKhVLsjIqk2NyCSdIGn5YsbqvSJpM1FIjr3SoytHIT3Ze7VtA95hzuRWkUd8Qc11R0zDsyap4oGHdxiV1lDsrIdSgmOijjSwvx2CRjeyasymc/oUXckhJToghcaTRcuGFUykhvCL5PiHHn5HY7LpMzfXFlkjVrYU5ZtakhQPdLn0O1cXfjqnWIYSzF5e6mEZjeKNWhCLdKGNANq1Er5ah8hFTqEfUT3cMkrs31jWsccfg0pbnS5kKlhSDaxvVA4UaUIO8Ul7kKwXyLvPJ3bsosT+4q3UeZCIb0g2AoDDg6RgbD04EBtUgGiaSiiHwwvo8mG78jY7c0cazPYruzGLLoWA1LqEscjGww8W0Wu2JUhl5sm2wRh6BmVJTWjRmOVdQUqyh2Dafe8TNZ8f2dLHfUKU6VOp66T96Cwrdbzn0bwKrzP9ZoUDchNR8TcAhQL8yQaGJM2XmQeJoASASrMq1YDHcyVsCOfUHbB6PpulxNmsvI729Mp7wLqDah3SDaM71758dGrx2zc2ZkZjlGjeAxUn93pDWoIUcltOrZqUeG/MY5Y6CjduUb3YtqEjqfS5JWF5qGIAAMozEQUgNdnxki+D8AOarDdmekoJs0I441KRxSIVjiUq7GTVb0CQwUE6jwT8MbzEGfZj9XEUKgHUITMRUOoEX3ZbeehemzvtV6aPqRHiSF/CNSfV6XHgJXc33h8YN+ACqN46o04wjtirIdgbFk5m+wK/wvG3/iDAzqqyXDE8bRmSaDVqKEd33mt2DKxBAEZB4r+LV03JI7SHNJlGWWX6kVCSSAQU2XxMukDknwnYULl5/I5YpEFaCKMSd6R4ArrEWZwNwKDG2PA3vnHKtBQjJOMbNO/X7i2orzoI7pppJHUd9I2m2G6xM8QK+bAqoYEWCDtjxPmVm79dXdpPGFWUglQGTSpYLbLYVm42A8Wi8WZEoiJjWaNfEzlmZTJ4y8gUIaAUAGib8MZobWFrM9AQsZTm8vrKkMF8CBgoUaNLmgEkUHUGO6casP8ARU/Ec31tj3W8kG0jZqByv1OYyZIpjU6E6L1EUy14lBAJ2BN7VYGdOc97PKVdUfuipZHGyoQ17ECiebojcEjfBcdPh+hdzFncrrikllL66Vb1uwIR+U1arNjwDYcgk+SWCaP6ZntauDpgctpkKiySGdgQDRAIq6G9jEy/59FxcUrf6n19wtiAD9RGnUiySjYVCjSE3xQUccG/iDiBnemSzZiOTuwI4woqSRIpUkZiy3G0gIJpasX4NgaGHfKdo8qmktmwxZHk1ENTRF3dSTXCqGC2dwrkAjiFnst0xjKzykapCGp5NmkaZHCgDYOROGIsUGNgAEGn0FOhLcrtgopE2ZIzkRl3niMhj8NvGArKA6aaq1Qqviq6F4AOPqu8tPUqJIiVBVm1E69OnwNuGPut6Egn9D6dJIgj165mzAXSs2klgscxO1CP3RdgWTR3OOs/YaMC1jid7AohwAjFlkG8p8OmSRgvqfXGuo0lKu059BuKYr5CFo5Z/pEcLnv1ZFkbLswjjUySbMSEKho233A07jD907PRMXi7yPW7yt3etS5Us1+EG/W/TCjJ05VJCpCv9+v93JVGdMqwI76jqWr+K7YN9lp8uCoEYhlMZYbgIyPISTGNZABcaqoVYHArHRGCjFRXQawQ8t2HYZyJ20rFBLJNHpNklz4VKFdgAWs3uQKrBDK6Tle9kQaoZZWQylZStTMAysONuBytAfZxP7Q5+aGEPl4hK+sBgdWy0STsb5Cj0GqztgFN1edoypy8KrbAodO+xa/fChddEt9q9rwRiksfnUABk+nL1DNLAL7jLkSTOpAf6RG58Gh/EEskagpBqgecO3XM5nVZvo0SSCgRqarOiYmiWAsOIgARR1EWLtVvK57MZfX3MGXiV5DI5WRGJLkamIMnv7X5g7HbxAHIM7nO8BIjMRmIsd2Lh2pgdZIAF+RZj+qMEYRhiKBYIb5nO6yXy0LW5RWZE1e9S/7wkoUF6udyNOwuDmchmGVtMMG/eV7oDUyCIj606Q2qT13i+NFv6h0mLM933g1aG1oVYim4DAg74X4+ndN1BIYzK0ehQMv3z6DETpBdToVlLH3mB3rFJjO3Z3KOjHvo8tEvdKp0KgZjZQqSGI7tSCQaGrvlFKVIwP6x2Jkk7zu+7UP3igBUAQEEIVIGoEXex2IxI/svpsMqrJCMu1MUaWTSpCMt6T3poansA1ZLYJ9O6jlYkEOUfLgKdWgylKDE7iwxa2vjzvfCsIWpfoq5pBLOJRC7RSwd1cbtIgFuWfToQ3uQaNrzjnk3yEkUVmdmWQkOdKOwLn6qRi1dzRUaWIBVV3si2Pq2YaEKRl8q9m0rWSXsv4QsLG7trHnZ2PK31Xt+YwGly8sMZACtGsJVvCrUWkUjfYKij7I3PCxClCEdsVgLJHubN9PMhliWeNljkcpEYlWQAozLocldY1aqXSR4rxrMZ6BA0cv01ihdWkAiBiNSRln0eEkDgkV41PJGDWeyudD5eMTgieY94ywi4gEeStQ02hKopZqYm9/FpAs9c6oxCn6lNbDvDFF3rRq5AbxyIgZlCjToGxJF8AdCnJ7nFX9wWGvocyvkoXQsQ4D2+kN4v1gpKg+W2MxG7NZyeTJp9KVVlQ6GKyrJroe+Suyltzps1jWKUVFbY4Qg/hVymY6mVUvDArFl1gEV7kW5OqwCTKLXUQVQAMNyT6/kZZChiZtK6tSrJoJbbSb4aqOx4u8As5mQUMWdn0GEK32GeSuGeqVXvYABSSNQIug0WeDlM7DC1R5KFWEYfQEUObp9SsRGDpOkDf3SdRsDBjs3lyveyOIQutu7eMRAd3ybKDjYWWN7bheMAJs8crA2YkKh+7aRBK3eqG06U8Qto3I0j3mBsqCNjglkUZomLRzTPLTNZUQPRtHC6wCCmk1tqoBq8mI6doO0EMsc2XjKys0QYVKqRtqbTpWYN71AkgbgD44DL0F5FDRwsw+tsjOkprrQmjnwGNVjNgFdSnSSGODIlny6Md44lACK3dEC/Kg5ci9lQNsK8XkIUXXS7aTKYw+7swWFS1ihG6K7bgUSzathR3NAHjJdFzcM4eLLoSiiMF5yQ6NqdzZty+vgt676jvglAeoGz3OUjZjuxLb1d6grGyTVGydIJOkkKIydWimzZy6lp1CmkdlEJZQtrq0l5mF34vDu1WV2NwvJCrd4jsoK6NLNJJuBYawC3jsA+hHAGwBBgh6lq8b5WtS2FD+59oAlTW23G5r3cG82AysmsAsCg33BYEDa7ve6wMfqOXzMZDuY9Do3icRsGslDqDEUSCOTekisB8/2bhhiabuMsQoRydcxJ0KEUqxIo6dg2EAIHZBhHlgRkY+6ChysmyhXy8nfr4Bqdxl2B93Zh4jTE8cj2AZ1kC5qGUGKZNAclYxmfGaoe6zU/wAht8WEdl4+9aKOHKoCgYEQavAxKlNJcA3vVUADxviV0PMpHG7LHrIJVpI1jDOsZKJUatZUAUKvz+OKAAT9hHgVm+kAsWj0u0cjk6FnhCsE3AEEiLYPKG+ceX7Br45PpDaXUoahkJNrDGjGMCwwEbg0AKZf1cHc51CWWQGHM5dUIVkRoy8wIAJYgeXNGuDsfECOAkddYl6kAfGoCwpSka7N6dyrMt1QBXSd2wAcM5DlCrF5CazYztdw5YUUuMLV3WkHzp7IrBrrPQTmngkEjRd1rNd14zqXR7xIZV9V3DbcEAiG2UOlnOen7sqTZTSFDrSlJKUhgFu7J1MeNYGOuZycbRxo8mZkMQIDRggtq8A1UDbqKOsb8ke8RhAQcv7NowI9UrExxdx4UCqUqZWtCW3YSne7BWwdyMTIOxESd0EmlVoxDpNoWJg70WdSmy/fPq25IIo4w9Cg7vvZkzDEEjxyNqO2kkgFU8/ltYxAiz0EL64MsgkVWRWkzUI2YlyDpkkOm/MgnfbAAUyvYuKPuaeQiGV5wKjGp382YIGNb+YJBIYsNsGM1mCgsIz/AAXn8MLHRuuZzvLzBgkjb9hFmiymuAxj0sCa3J9d/Iec2ueaYOs7hA1rGuWQLpogLIZJwW+JFG+K4wr9wO82RN6TE+58NRn9dZTbxj9chuBZVtjRr1D0xpIBl54A6ElC9lWVCWYFRIpNrsNj5ivQRe0HR8xm2UiXM5dF/wB3HNEgJHDFlV2+4lhwdsEoMvmBFoeXWRY7xpGDm/Xu44wCOAR+OFuXcRLijkiDh+9zIZiVsQjQtKNJNrq3BayPtH0GBeR67kp17wlV1MVC95YIG1qI2Ki99hvsbx46Z2TjhJI5Y7nVmDq3+1qmOonfcj7XwxNy3SVQ+HSN7oRQAWPXwWfneFviAKzbQoyaXy7KG8amHxGOiToOonX7tWKO94idUDRS6I8tNm1eLmLLZdND6ue+YAL4dtOk+9YO2zYkZHDyeX2gBt8FA3Pnjz9HXe9TWKOp3NjceZ+J/wBAYXioBa6X1rqSIYx09vDq0vmMxAnJtRpRQNKja1s8eePcXWOomMVH06Ag/wB33sjlQTpsrGCNrugfTDGyryQu29kDb78Rv7cgVljM8IdjpVO8TUWPkFBu/uxPiX6AAs5lc9LNrEuVGm+6f6C7SIpPGqRgF8ro71xj11Hs9mJ44++neSVQVaRIcmlq51EKXV3Svd8JF7HDTqxq/wCOF4rAW+ynZAZIsyvPZQqqtPqQee6iJVuyd6avIb4L5vJySHdlHFgmZgT57CWNf+X1wM7Z9dzGUh76GBJkXeTU7Bk3rVpC+JfU6rHpW+K2m9s2cb3Y8unyVyfxL1+WKi5yygLgXKO3vyA/ARIANjVatfr649w9BUfbY/8ABlxzZNVF6k4oub2mdSf/AOpCf5Y4V862Okk/df5Ygw9pep5mQImazJLekrqoA3JYrQVQLJPoDzilGXcD6FHThChAJbUwJJWMHg/qIoP3jG8JXs3llbI97NLmZmaQqDMSY6F2YrYllv7TAG7FYzFiCvbLvBm8toeVI7RZNLOquHlCspIIBIWyfMA35bEsx1FYWGXWGHumkji061FiRtJPdad6N3fNHk3if1WAO0YaNWRWD2WYMrqdiFCnVsTyw5IN3jbHVWoDbVYUsFIIIoiwG+8Hz2GM96WGUIvXOzuYn0iHLgRRzsaMiXQ7yEiMEmqBuiB7u3piT0zpGbMEembMReGu7aOcadyTel41vmhewI+RcWlbhTpAFAUDX3m/9DHNlcj+9cX+qIr89hcZ/rtg8RAKXWekT2jlc1SvIdXfFiAzEIWXWxAEbEGlPx88dOl56TuUkWRe9aVg0mqBT3a0rAK+wbUWB0LuV3PkWkZY2CZJTW+8ho8cgUCMdZIwauyQSQdTXZFHcHfY8YfiIBayHZ955Y5ZNPgAL+E05LEkbKilqVPGABx52cTsz0yJHkPeZRQ+kBZgGCAXZALi2N8bDbfBeSFTQKg6fd1b18rv0H4Y8dygukQfEKt/w/PE+IACy2VgXVK+cVpdLIJIwtJrAUFU8ZLCrFk8ttW2JGVTLJp0jMTaV0+OKeQG+W8a6FYnkivTbBgSn1ON6j88LxQAcnS43XSMvmACKrVClC7qy2oX9o8sNm1DbEjIwPDZjgQFudcqiq+EcRG/w9BiVmuqRRC5JI4x/jdV/iRjpl80sih0ZXVt1ZSCpHFgjY4l1JAcxmMwTdZdCaBIEjmhwPsfH5Xj3GZqOqc2TtojRdI9ADrv0sk43mJwis7cKpYn4KCT+QxXs3tsy9fVwTv6ajGn82OBSm+BD8cuSbMsx/4wB/ygY0enofe1vf60krD04LEV8MKHZD2jtn8z3K5fu1CM5bvNRFFQNtAG5YYbeqSSCCUxV3gjcpYsagpK2PMXW2E3JPIG4+mQLuIYh8e7S/xrEyNgNl2+W35DHz9P7S+oOL+kstixoSJfzC3+eIEvaLOTUGzOZe/LvJK3NcA1V15Yvw31YXPo+V9xqPPF+fyxoHCL7OOxogjGZmUNPJupY6jGnA0k8M3JIPBUetvAxk8Owj1eFztR25iyDATRTnV7rKi6G9QHLjceY5+7DFeBParoa5zKywtyy2h/VkXdGH37fIsPPArXyAn5T2xxyzxRJlpAJJFj1PIoI1MFvSAbIu61YsS8fOnZlLngJDCpUIPlZZLFVxtZP9MfRROLqRS4A3qxgOBnV+0eXyun6RKsWq9OrVZ080AD6j8cAJ/azkF91pZDR92MgHSLNFygO38vUYhRb4AA+22Mt9FA9JzXl4RGSfwvEj2NdCVYnzVeJj3an0A3YgVQJ1Kvnwd/ERgF2w66nVnRIVZO4SWQlipsER/q2ABW+5+WLD7AxhckgUKviNhaA1BUVjV+ZWz8SfmdXdQsAyXjCT8cA+2fUny+Rnki/vFSlPmC7BAR8RqsfEYSfZdkpIpgS5p0kMoJJ1EMpjc+rbOtnfceu2ajdXAszPKrRSKwtWRgR6gqQR94x8wwtSjnxIPLmz6/dz64+npG8J+Rx839J6A8qxGqEhCJ6sAV1sPJUQE2zbbgAG8a0uowl2W7PHOOy+4imzY8I9+re9R31WByEbcUKfJ8jl4Y2kI7tZKSl/vBlY7j0BRdyyFapd9TljQGwHoeZigyztDqJd+6jW7JRt3kI2UEJwL2KvVKTZnsJ1UZ3qAVxHHHAheOJWQ2y+FATQLCNC3JNFzuLxbYDp2ay0idPg74MrtchjP+6DkssQB91UWlA8qOMwaz8oaNWUhgaIINgitiD5jGYE7ga65nhEoZldhv7i3Xnvvt8zt6kY5Q5kOgdTanz3r7/T78Ts+lrviivaD0WY5wKkcj6lsBYy1lSVJGnUdxoJs34vK8YOKlIbLczXaLLxX3mYhSuQ0iA/hd392Bc3tHyCgkZgPp50JI1WaFkIRuducUIYirFSukigwrSRwN158xtWPcOVZyAoJJYp8C3I3O3F/gcaKkhFy5j2x5MbKJ3+SKBt/ncH8sMvZntEudgEyI6Asy6XrUCvyNVuMfPjZQAakbV7rbA+aGU/C1og/IkWN8XD7K5KyzoSLDK9CqHeAnjkbqefzG5U4pLADwxxT3bT2kZ6DOTwRvGixtS1GpbSQrAktdmj6Yt7nFHe1vJ6Opsf2kKMONyA0R5/yDE07N5ANezLtLnM3nj3+YkdFidimwSyVUWqqAa1X93ww99uIC/Ts0ou+5dhR38I1//wA19+Er2O5DTJmJPWONb35LOTz/ANmuLLzGXEiMh4dSh+TCv54JtKQHzB3Y5ofhv/r+hx9JdlssY8jlk9IYvzQE/mTj52ymVY+E+jDy94ALvvt4iOfU154+m446AUbAbfhti6r4ABdvcxo6bmz6xMv3vSD82GKByMK6lL+7uWFHgaj8LvQcXT7Wp9PTnA3LyIvzq5T+Ajv7sVd0LpKNuQW0k6tl0sqqzmidt9JFXv8ALBTwgHb2OdPGrMy0bASLyA82NAefhBN+o+Zs2vXjzwp+zPKFMkHf35XMjbVvSpXA28P5nDYPnjKbvID5i6jku5lkiPMbulefgYr/AAGC/ZzppkcCyApG6g2xp5lLNRFeGq2N6dtiR39pWR7vqeYHk7JIP+NQTt5+Itg/2G6aBAGKnU7oS3w7uQrW9VV+h33u8dDeLgXAIgoCjhRpHyGw/LCx277Y/QI49CCSWViqKxIUAVbGtz7ygAclvhhqk5PzxX3tGMYzmSMhWgJCAx2J7yAb+tKWNeoHrjnirvIib2J7X5jMyNHmYVTw60dLANabVlZmN+Kwf8LCuMOSDcfMYSOzTg5uNkOpXjl3Wq2ETc+e0gv4g4Zs32iy0J+tzEKURYaRb5/Vu/yw5LOAKW7LIxnUVYDuxugPDxRJ3IBGw339MXu/n8ziquxnR/qJZ2RaJbSWO+8gYUt3dC7P6o+OLWk5Pzw6jyBV/tqQEZa/TMf9Cb/d733YT+pompm0CO5MxXhNUEU6OdiwOxsnk+YxYPtR6JJmvo6wlNarMad1QEMI1NFiPX8a9cVznuzWaUOzw+EB3ZkKMigAHmPUAPCNzt57eekGrIBnzWSXXMUGhTA7UUIsCOMtxVamHG/veYAt+7FQaMuVsMNZNjjxLG1fddfdhPy+TB70Kg7s5SJRQ+00UGrja7P3622PGGvsLGFyum7Ic38DpQkeu3x+OIm8AZ7R3rpmYI5AQj/vY8VF0ft5mIH1IsROllpg2ncs/AYb7kAfLF39oOkrmstLAxKiRa1fqkEMp+NMAa86xRub6S+RkZMwlOAWTa45N106DtqAa2IF+6LAo4KbTVmATl7fdQmEn14iCIzvojRQoFKosgsHZiFAv7S7814l6qjQoAFjqFYysZYalamlIu9KnZSz3ZKaQ29BBKESSGSNhIxDljYtVQlQwB3Uli5IPktcYjDNjxu4JLWyha0qxO5YHyC6qHxH3bJIBi6J0bMZ5+5i0hI10NIQwRCSGJYjxuzaD4SSBu10aFp9juwYycneLLrDXqBjoPY0jSNZCqoAAOmyCfI49dm4osnBloZDoeW2CkHxyECRrIvxC/tH050jBfPdokVjHES83koSRhQAYm1BsAEDa92HxrFzzZDJ3UwAigDa6AFUBWMx56ufCPn/ACxmNI8CJuaFrgNnDGrozjSRemTgDjwlh63wdtjfxOMAcDcwpW6FkV5gbeZBO3Hl91jGFRZuWxD9q/QY5Ms2YICyxaacX41JA0GuCL2JutLcA7VRlM0AhFLatHINhqsUjKD6GwaPFcDfF/8AVMqJYZF8QR0YMtEML8wDuDzakEEcVyaV7KdCikkKzE+GaKMUaFSFhqBqzuq+W+qztjSnL0SSX0DpRmngQDUgbu70lQE7zSLIAa+7lDBiL3X4W9dgM39b3ZXS3caW2AOqJwhujvR1b/E73jOk5CJcrHO/idSsmptIZZAqg3fhsgAH1ZNt9NjeiuMv1QJ+tmJkPG4ljEqG/eq/I7fhht7rgWhoxVHtnyNz5V6B1JJHua3VlK/nJ+APpi1qGEj2r5YtDlnH2Myg52IYE0ediyKK+WM4O0hnb2b5LRBITYLMgN87IrDayBYcGh64bh8MBuymXC5e+dTlr44Cxj8AgH3YNYmTuxFJP0as/NHQIOdEYsmwHmRhQvgqdzyaHAG93MLN4r/OdOH9rqK2eaKY7c6I1NknagYydt7q+cP+Km7pAV17ZJbjysQO7yOa9aTR/wCIcA+lZBxE0ctkd3ISFF19VRLG/fUzItee/JwT9p0wbPZWO60QySWSRRJIG43H93V/HBaXLCJCgCqH0gKOB4iTuR6QfAfDfak7RQDN0HKiPLRLxS3+J1fzwRJGOcUelQvoAPw2/lj3jC4FTe1zp5OdgKgnvYwpoC7STn7g49OecHem5dUysYC6WX6PZs8/ReDYGw1VXnfyGO3tNhGjLSm/q5SuwH2xqHO1XGMeslCRARYIuEAVuKygu62ux8fP123TvFAPL8nFS+20XLlNr8Mor1sx4tlzucVX7Z5tMmVP+DMc+pCViafrCEHJdMDd0EJt9QYC65Q6dtzs62bPlxWGXpnQEOYYCMkAKFDafEzm7AF+YJ34HOAfS2od6Dar31oCRQMdg6h/lq9q23urfuzeaiCrJaajIeOSAV036Aa22qyNruwd5MBkfIKkE4HIayavWRpUk77Hwn5AjDK3JwGzoBjn5Hifjj03A590j5g/DBhuTjmYHgxjawNuNuMCe2H/AMhm/wDsJf8AobEzqXWIcuA08scQJoF2As+gHJPywodr+3OVfKzwIZHeSFwtQuF8QIDW4XYGt9+MNJtgRuiZlkjdjoaMQRMaA+yEAthVgedWBpbf1Yez0yrNMgIOtyw3N2oAqzyO57phzw/pirOg9Wkhc6HKqQA662VdJIXYhzYUNdH7Kk+uCuY6nMSskIKzKAr2uoUoLKNaqN1KsdVj3RvXOko3At+sQ+pdNinjMcyLIjchh+YPKkeRG4wvdD9oEcrmGUOkiqSzaPCADRMmkkR7kb+74huvAahvxx6/6+GMGmgKZ7a9kZMlJqjHeQS1GpblCbGhiKq7J1ir34INyuidjo4zG0pWnqmlUFB4WL0o3lADKK2Grc6R4TafV+nLPBJE3DqRtyNtiD5G8IfQOou8cLxIdbR92joQ6xLYOiKzXeBTbyOaB2bchTvGbaGds7LI+ZgaamAMwWNSQFWOMLopN9Wo3Iy+doLCYm5XMo+c1TMipppSvdCNgBCFA8bLSnUANzsu14DZmfTPEurvO7imJYMXW6QMgZh3ZIAC0ore2G5vpke0CiaabXoRQRqfUSr3AyqGa7s0PDsRuByDha8vj9iepZHUpdUaH1o7bjcXz54zEX6Vry0D/rIp9d9O+9nz+J+eMx1LCGxhxwzi+G8SCceJdwfliZK6LBGYkoXZBB2oWD50djsaq62vFPdMh05/MJGoBSaR09WoiWMWduFajXDHkWDc7Liuut9IbLdSjnJ1RZlgt1XdzBSACAfcrUQfK2F+eMaT5RIxZ2NVjmSPehqUbgAMWuvIG2cAgg7jbawqdWkWOTL5lVJUnLyMS+6mNxA9/rWKsADfj4seezGmSO6HeAxyA1qBI0g+h8SkceZIO1FV7QEPlx3ZFK80QBFjxASkkkCgGBsE/Z2vgaQAtk0MA+2OV73KsvBDxMD6fWKt/gTgl0/N95FG/OtFa/moP88c+sZYy5eZFHiaNwv+bSdP/NWMlyBvpUOmFR8z+8zNx9+Jd45wAhVB8lAPzAAx0DYkABnskv8AaWWerbu5N7NAIrhqHnfeoL+AwwFsc3gBdXI8SBgp9A+nV+Olfwx7Y4q4Fcday/fdYc6iAkSx0ASWGmJmHNAATMbNjaq4wdzovNwow946juapBpG21WHkJrYm+dziL0rKa83mZWGzTFAf8KuUPwo6FO+/hHpsRyMTNnS5Hup/G2Ivig0h2+AxbYDCTjhBn1d5EX3oiqt8Cyhx/wArD88dtWErsb1UydT6mvkXUr6VEWgNfgv4YzSvcA120yKzZN1cWoZGO3kHUEi9rCljvgSvSGhgYMXLDRQb7BXLFaoCgPDuTza2b2w19Qy3exSR/royfeykD8zhaOdMmRSVwVeVI2PqbhkYAmtxueSfx2xUeAG5+ThT7T5oR5qG43kBgmtUZA1CSAfa2O7Dax88Nsh3P34WeuqPp2XJNfUzAfE64DQ+dYI8iNJ0GDMIJBk4KkAb6wgbEfqxqRdGve8zvub6v2KhdgCAoJ20a7F6bou7DyG2mthgl0Nv9nh/7NP+kYnx8j5j+OC7AT+mdSeXKSO7qSV97z9wsSwAVb1WD66W+QbXbc/PCH2TIPT5AAw+smXbcWO9s1tRNHz8lw9sdz8zhy5ArX2zMP8AZNQ21S3ztfdC7Awgwdc8CqatAq2PFa1GtMLrheDtYXYVtbHbnqPdTZQd2JNbOu7adNmIHejzY+O2OEbZZ0He5YHu08QAhJYBQxoFVIoR+VckemNIytEBC6bkss0LyCzIYpzQYgBljRgK5K6S4o7Ub4GGPp/QpkijmhKmVli94m2dkjdi2rgWdzsTbVQFFgi6PkHUgZd4+Upe8+2vA0MfeQeQ9RzeJadPibS8EmYbTsmhE0Lsq0O8RVFKqir/AI4TmAsdR6bOqq7KoNgvTMHAvSK3DKAAAKBNne/Jg7GGaJnglLFBZjZm1E0RZDehDqa8jfrgL1ns/JBkmdZHCIFA11rAMirwgI2v14A2PODfY8iyBRNNqJPiJBXcAeEqSWN/EepxLfogNSvY/Efhtiruz+cWPKxzSllARI100xLMBM1JwVPhIulFams0BZ5Ox44OKHj7QPNDlIiAqwtGtqopqVkUluddGtJPiJsVvcxvtYDPMkk+ly8cQSN44dUrEhXCFd9h4Suq1o7/AAvGsn2UbuZ0+kBnnrU4FKtFa31Ejddz8TthflzksQoHTTALqdkB5TkMir7rHg/xOJ3YuCTNZmAAKsXeAOzlKOnx6EJ+sZmC7aWG1n1rhca83idlddjPLLbPTfo+Wggu+6RUsDY6RW2MxM6+ePnjMfXNGFy2NEbY9YysSaCR2p7QTQEqkbKGjYpmPC0ay19WjqRsC3hskcr5EkKvbDrkmYyMM6GkBjzBsCwAyowuhWiQlaokjexVGwOsIjRusuyMCp29QV9D64TI+xEjwNl++T6Pc3d+DUwVyCFAJBDWCbA2N+inHPCUSDv1DowlkgHepHIJVk0GvFsA4QedlSOL8W488QBEt5rLK6tLE6ShAjKEtip3OznTKNxQOxobWOzWeP8AaPT4n/vIJnDbEKR4KYemwbw14T6jc9MmG/tXqS1qPcykAgVzCeRudv4epOKzwId+w7k5GBTVxgxGv/xsUFfcBg6CcKns5m/2eVDZ0zMwvnTIqODv8zhrB/0f44zlyxnoYwXjWAY64f7T+i2NJy3e+V6+8rnn3PLAsgHWxg2Ivixfy88eRiD2gzPd5TMPfuwyn8EavzrAsgK3Q8w30LU3h10xO3+9N2d+dT3dbWPjg30RS0krmrPlXGpmYg78jSPSthW14BgV0+JdrYooPkTesG/joUjfz8qwwdnIaiY/rMT570Avn8QfzxcgCcs2gFzwoLH5L4j+QxX/AGHh7nNIpHikEpkoEkMwEvibyohhvztiwWS9juOKPGNxx0KAAHoNh+AxClZWEdA1b+m+FEJpy8qcCItEN+QnfgD7lK7/AB/Fs04VutQlWzKhDUmiSyTpak0OQPIqeeQde+KixjZJycK3afPrDmoGZlS4MwAWIG9wkVZFnaqvz88NEvvHFZe2WHV9F2uhOa+AVHP/AE/dioK7EO3Qeoxd1DEJI+87tSE1qXoAWdN3WC6HcfMfxxXfYLsouVzCsQQ7KwOqgwtbqgdr97z2IxYiDxD5j+OFLDwBV3ZPNAZedS5Dd9NpFXwJztvsaLH7mxZ7Lufn/PFVdkprWdK27yclvFz9eFH6uoeJh8GPnxaOYeiuzHxEbD4Nz8P/ACw58gI3tLkVZMoWBIHfEaebHcmgPM/DA5OuIy61FADYerSMtbg3pIetuQwo+jJ2u6HFm8xlo5mZVVMw+pWCkEdwLsgiqJ5wLg7ERLtDmZWIoEiMSBgp1C3GlAQb88UmrZA7dMlD92UFCw55v6tE55J8JNfPyusMvQ6ERCqFAdhX4cnCzLMciyhytOJdI2ViaDEUCwUixRvgHbzwe7NSXAaN+Nrv7ieNj922IlwBF7ak/wBn5grvQWrscSrdk7gfHihfGIvZWEid2uLu2QuojYEJq7skEg6TbBqIG4juzvTDGeFIBDd7d0bGrb7iGxGnEccTLGqopEgIVa3CmzsPz9OMTfFgJLZn6tvUar4FbuAfyxQHSaKoRtopmJVj5rZsA0a8K+QCSX7wuy+0HabRJKpbSHVQlgatZlkjsDawF8XyA4JOFTpnW48srMFhADaFYaizhBoJV61adhwCBbcnw4iVVwi1GN2/8JbAvVJYiY9Ojc0d/CVU2wIThWYGtPiIXYbqBd/s+7MmCASzhTmJfEaFd2pACxqD7tKqgjyquBvXnYHsxJns39MdV+jd4TvRb6oqyIATagnTZHIRh573eDjopU9qV+fz8+A4oDdoPs4zHntEdl+eMxsDDuMxvGrwjUGZ7KncqaB8xVg/eCPhxhXzPUVYtG0eYYK3MuXISxdFJF0cFdmve9uRhtfIaNbQqqs1sy8K7EHxEcE3Xpfrip+v9uZ1kaB0lhlB4C1ZHmpVWZlrewfvOOSrHY7xTf2M5OxrPZrX1Hp8pQqDIy6+9SRGIQBgulmZADyGbz8t8eOzc/8A7+zAvaRGQte48EZsH1sYXs3miWSSSV1dH1qzaddsQ24eUMdxzVjz22xvpnXY4M5JmZgXDEsBuHDFlIYFfCQKqia+BrCjPc8dvuRuyWP2M+rknia7VI7ut9A0X4drOoDb0w1ZU2D8HccDydh/o+f34UenZpHziSwuCk6mtRN7jvjYuxRRh6bVhvjXn/M3nfn/AK28sVLuaHs84rGTqX/xKOaoQfjDdfC3IxZhXFGjOl+sPKrb/StQ+IWZdv3R8tsVTV7gXfm5tK2CBvySAK38ztgR22Y/QZVFW+hN9hTOt2fTTeCXUqKijXiFbA8A+X57kfEjAntRMCIks7zDgWaSMuTXwLA4mPIiB1BB3WWjO5IaS9ySVpxuNiaDHfbDJ04fUpZslQxPqW8X88Kuez6vnGVCrLHFEq1vZYSSA/Aaa/HDgAFpb4H5Db+n44cuBnv8cD832iy0X95mIl+BddX7oOo/hhC9sWdOrLxAniRyB53pRbHnw2FfoHRFdkYEUNBNhfeNmqsA7Mnrvhxpq12IvWOYEAg2CLB9QdwfwwodtpxDPDITSyQzQnjdrQp/1ufkDg90XMhoF2INEUTv4Tp+B9Pjhe9q8H+wJIf9zLG+3O4KfxK74UfWsMdJD4j88Kna7pYlzGUZz4FE6kG6fvFjj0kjxAEMfd3pThmhIbUy8MxYfHUA1/mPyxxzWUinTTIA6hrFjhlOxX0I8iOfiDgTsxAnIZsNOhuzoVmYiveiYAi+L0HbkCrweDfWAWPLba9iL+PmPxHrgNF0ePLiUqGYrCFUubOkazpAoDb1qzdE+WJ8zhHVy1VG29WNu7N1yT5fGgMDAqbs5nAHnTbcyte9hllc0N6ohx6c+fiGLYzeZIKAb6pCu3kKduP+H+eKMyWZ0ZqQb6WkdTVbDWaO4Pw2FH44ubqWa0i6ZW71t6s7M62fgRtvxY+eNKiyAQzCrszKpK7KSBY1UDRokX8PTEV86X7um506h8S0Rr8GP44ivnAz1YJ77cA8UUXi9hz+eBsHWY1TXqB+sSMhbYhy0CgEDcb3jEQte1rM0+WZdiDKLB5oQlSPT3tqx27BdqwYWjb+8Rg42HiBMaaqvy0kkVfjHxxy7SxJMWWZGbuFdogpI1u6qdLbXQEfAIO/wGFvPdO+j5rUoLxju/HGGiAZlFpsCQRq3vc0SeaxSqwcdt8oW5D52V6oBlcmh2Z4Tpr1d6r4VQAr+mJnUOsxxxFpJFXUJALNamIUccnk7YrHOdSiOkxqyd3sul3taNgKy2qetafM78UMzefabSjHvCgKxClDCzqNso8fFbmzqvCjeebWFcYeudUR5ZZgjGPSyJIR7hMrMrDcFRRG33b4PdK9nr57QxV8vCpYh5FGuQli20RIOkamAJ0/G+B49lfRRPmB9IKTCBCUibxCM2AG03WvfllI/VO2Ln0YdKmm9z7/AA/Pz2jjG+Qb2a6CmTy6wRszKpJBartjZ4A2uz9+CZxsLjRGOpGoC7RHj54zHjtL5fPGYRDGQnGrxojG6wGhhxWftn6WsiwOWIYa0VfDvdHYVqJuhtY9Rziy6wge1K37iIBid3GktqDWFWq4PIu7N0Ax2xjWltg37v5InwVY3QsxSlY5goQAkEqdVAnYnYb/AAvTtWOc3RKVGkliVttWp9+STuasjbgn54c8t2NzqL9ZCX22b6tnA355JYA1Vb+foB8uVAZk7yRZAKIESowYb1oCBiK3AIIv47H586laD9JfGz/s53dcnnsr1ajAdvcFk/Z7vSCQfLws42Hn+NtxPRYEV43+Qojk+V3eKQzHQymhopYyB4vF9WN6a9XAG22o3uaxZ3Tu2UM7SLCw12XItTpGkCwVYhtxWx8t6x0+LCaW01Ukxinn0qzH7ILH/hF/yxQ/SMqwUS7MxBbSasF9Ntd35j0IsnFudoM6oyMwB0s8UqopIDkm08K7Xz/DFbDJIrRRoJHCtpcRENaqiEKa2ViyPudxR4BGNITjG92O5ahzQeGJroMUYmr5TXxvtuP6b4VO3XUCuagVSbuStjVsIU8uRStzd77VjgvaowQxoUI7oKA0ssS6gqhB9WupuAOB64W+0XU55X+kuFVQaKqG8IVg16mJsagOOQLG2M4VYOXItyGbsnnhNmFOhQA0rBgG9xFRIyTZGvSHX4hWG1WX8DxA/wCE7fev+vvxWPs6zUjyzuz94EgsV5XaqNuCAXsfAYsYG5IxYFo23nyg/P8AljSpyUVf24UzdVkCm+6iFgEWAsbSNVn4+W4uxxhkymWSGOx4dItrD+FQNIAIs2hpQDxpHpQUJutr3+bZjfezOm+k/VgOpO6kCwEFjeiwrfDh0POPLpUsVYBhXmCBCW9A1kyGz+sfWhpK6SAYejnZ1qgO82+ej8iS3n6i9sRe2YEmQzEbVYjJH+ZFSbj7vX+OB3ROuiYTAI0dKB4hV6tZZTteo1e54PlvgZ2g66Y2AO6m106udSUefKlrazR25AOfDuAY9nXaRMxl1jZh30dKy+ZVFCq4HoQBdcH5izeUzOjwFat2oWPdDOL+7SN9r1eXGKWk6LKhjZIzGQbMgY2oOmm51KBudW3vV6YKhMy7JJ9Jd2DqwMhLbqNjV2ulCSaJ3asZzrU+UydyLCzvX4onn7yQKWQlASOFBAH4uB6WTgJ1DtYhy4KFqjEkZJA8TBdtO595hQ8ztthC6ixkzOuZ9LkFtaWQEF0oU7htPA8J+8k4nmOPuXcELyylGOhn08aD+qt2as2fFvhSqqLWL3FuIK9KlLNJGVcM59w2fEdbeEgE6dt9qKg78hn6h13MZpI0W1YgPLTBJLDOa0miA3ga+D8ecBsn2qRG0zRAUKRxew5FirosCSy877eWBWf6izyRtFI53IRmbx2xKtqoA2RQoE0ukE2ds99ed4ySXZ/4K7GbL6lkzEzsH1osfeOAJHK3qKgUrknbi2ryO585bNZQxCS1WrYagRIChskUb1A0fAw8j53gKk8mYIgYfVo4K3q29AWGzmjte5uyeTg4ns+co0hElQ3qKqFI0imG962Wj7gFcFttsJUm/Xbv7OyJsCj2vKNqCawrsDZ3thqsMLVmG43uwb9TiRlenSyd4Qyqki1I7LtvRoeIlmU/EC997rDH2G9nUeYYZqUSJAb7tGdi84P+8dr8KHyC1dXdVdjwdmsujo6xKO7HgUXoU+oXjUOATx5VZx0/pMJwVu98vvx/ZWy5XXTfZc8iikWEDiWcFpP/ANeXUqsY/wAxU+qnkmOmexrLqzNmZHzAvwpuiV5agptj8iB8MWEMYcdsKShx83k1UUgX0fsxlsqS0EQQkV7zNtztqJ0/dV+flgrjWMvGlijeNHGY8scAxe7TcD54zGu0r8fP+uMxJD5GYnGsZjDhlmgceHiBIJAJU2tjgkVY9DRIv0Jx7FY0RgEYRgF2w7Kx57LtGwUOBcTkbo3lRqwp4IHkcHtsaBwwPmVezcwkeN8vIGTZtMRNUxFlgDtsw1C+NrxvofWBlXaUW+qJl02tEtQ8VWVX7Q8zVbY+jOs9N+kQtFrZNQ5X+BB2IPmDiu5fYemh6zTGQ7rcaBNV3R956s86v3qrGbi2zPaytH7STPMZZHskafdUgJd6UBBAqzv8TzeCufz4cBtLlV4cnUaH+IsVG1fY8h5jZgy/sSzFktLAu9AEu2xB89A4uuLNE+HBLK+xAaGMk1SaaUILVSBzqO5s7nYVZxhOipNSS/PmiXESz1mNfe3F+8ms+Ve8vdAVfAB/hgc80YfvIUZtPGumQHmlXxEADar29Qaq1Mt7GovqzJM5KKFpRtYDWbPmWN8DjjBD/wBmMWlk16ELFvCDq/V5sAeHbYbG+cZqi4+qn88BtZVOU7QywxThUWJpWRX0qwbRTm7OoA6ttVXZ2o74cOndvyTGugtKA6WTQIYhkJULewABLBNwbog4JdV9j+uVXizJVSpDhgSbBtSACARubB/HfabJ7MqRdMkbOvDSRswBHmBrofID8OMOdOoktq+vHzHaQi9L7PJpZfEXU6WLFUBNNYXTqcKb9RfOJkEDZdQ3erAwZSQ7HQ2klhZZyxW2YGtN2bGww6x+zgstT5uVz5d2qxAH4USfz9cA857GneN7zCGWjo+qUAE17zjxEbHhfTGKoalu8pff+voLbIX+g9WQyyqroGaDT4T4CUUkuHKrbc0pGwIAJ5xw6xPMJ+/isxFQCSjMoIdudrUV9tD5c8DDLkfY1JHLqTMiMAimC6n4pqsAL+ex5wyz9gXYj/a3A+1UYDH5MGFfgcbVI1XiMU11uO0n0KvyXalWViRpf3gp9xVBG4YVXNeRJrc3QH/2y6Izax4W0hKZlZQwJ+sO4U81dn4Am7FzPsbV5pG+ksUkXSQYxrBtWB1KQCNSjauOSTvgr0z2TZONgzBpCCxFml3IIsbnYChv5k80RMdIk+PL8+AthVeS7P5rOlmiDuSQ7V7vjWNqLEqNv4rxeB+Z6HmMrIY5IyjaCW1bALWlyGal4O5F8jH0rBCqKFVQqjYAcDHPNdPil0d7Gj6DqTWoOlvVbGx+WOtU7RsVswfP8HY6bMmKmLM42v3iBuSiEjbcGzpAvfkXaXZX2YwZVbl+tc83WnnYHYFq+4Xe3nhxXLKG1hV1Vp1UL03dXzV71649TzqiszkKqglieABucKFKytN3/gaj3MVABQFD0rb044x6IHniLH1iEgHvYwDuLdQfvBog/A42/VoQLMsdWo95TuxCrwfMkfiMblkkIAAAABwPQD+mNjENOsQkKRLH4wCviAsHcc/zx7/tSL9rF5fbTz39flgAlYw4ijq0RLKJEtdiLH6ofb18JB28scx1qEoHEiFSQoIN7s2heNxbAiztsfTABOGMvEY9UiA3ljHmfGvG59fgfwOOc3W4VXUZFq9Nizvud64AALEnahd1vgAmMceCcQ365B4/rU+r97fit/vNeQvkeuPOZ6zEhpn3oHZXPve7uoILNWy8nyBwgBXaFuPnjMcuuTBgrKQQ1EEcEEWD+FYzEMljcRjRxmMxRZhxo4zGYAMGNA4zGYYHrGhjMZgEaxu8ZjMNAZeMJxmMwgM1Y0TjMZgAwnG7xmMwwMvGxjMZhAZjAMZjMAzdY1jMZgA3WPEsYYFWAIIogiwQdiCPMYzGYAIK9n8sLrLw7ij9WnFAVxxQA+7Gl6DlxdQRbij4Fojniq/9B6YzGYYjH6HAwIMMdEi6UA86uRvz/PGfo/lv/t4RtVhFBFijRAsbY1jMAHZOmxAhhFGCBpB0remtNXV1pFfLbGh0aAAgQxANVgIu+k2t7b0SSPnjMZgA8josH7CL/u0+I9Meh0uGqEUYFhq0LWocGq5HrjMZgA5v0WCgO4hoCh9WlUK2quNhjw/TYjzFGfDp3RT4f1dx7u5243xmMwABe0KgBQAAAeBsPwxmMxmM2Q+T/9k="/>
          <p:cNvSpPr>
            <a:spLocks noChangeAspect="1" noChangeArrowheads="1"/>
          </p:cNvSpPr>
          <p:nvPr/>
        </p:nvSpPr>
        <p:spPr bwMode="auto">
          <a:xfrm>
            <a:off x="76200" y="-822325"/>
            <a:ext cx="2647950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3564" name="Picture 12" descr="http://blog.aflcio.org/wp-content/uploads/2008/10/w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924299"/>
            <a:ext cx="4505325" cy="2933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Working Conditions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1" name="ShockwaveFlash1" r:id="rId2" imgW="8230313" imgH="5258256"/>
        </mc:Choice>
        <mc:Fallback>
          <p:control name="ShockwaveFlash1" r:id="rId2" imgW="8230313" imgH="525825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1295400"/>
                  <a:ext cx="8229600" cy="525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128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Working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686800" cy="2057399"/>
          </a:xfrm>
        </p:spPr>
        <p:txBody>
          <a:bodyPr>
            <a:normAutofit/>
          </a:bodyPr>
          <a:lstStyle/>
          <a:p>
            <a:r>
              <a:rPr lang="en-US" dirty="0" smtClean="0"/>
              <a:t>Factory workers faced discomfort and danger. (Few factories had windows or heating systems. Factory machines had no safety devices. There were </a:t>
            </a:r>
            <a:r>
              <a:rPr lang="en-US" u="sng" dirty="0" smtClean="0"/>
              <a:t>no laws</a:t>
            </a:r>
            <a:r>
              <a:rPr lang="en-US" dirty="0" smtClean="0"/>
              <a:t> regulating factory conditions)</a:t>
            </a:r>
          </a:p>
          <a:p>
            <a:endParaRPr lang="en-US" dirty="0"/>
          </a:p>
        </p:txBody>
      </p:sp>
      <p:pic>
        <p:nvPicPr>
          <p:cNvPr id="30724" name="Picture 4" descr="http://www.historyplace.com/unitedstates/childlabor/hine-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21099"/>
            <a:ext cx="4572000" cy="3136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6" name="Picture 6" descr="http://www.historyplace.com/unitedstates/childlabor/hine-indi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23429"/>
            <a:ext cx="4495800" cy="3134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Chiller" pitchFamily="82" charset="0"/>
                <a:cs typeface="Aharoni" pitchFamily="2" charset="-79"/>
              </a:rPr>
              <a:t>Slums</a:t>
            </a:r>
            <a:endParaRPr lang="en-US" sz="9600" dirty="0">
              <a:latin typeface="Chiller" pitchFamily="82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Workers often lived in </a:t>
            </a:r>
            <a:r>
              <a:rPr lang="en-US" u="sng" dirty="0"/>
              <a:t>slums</a:t>
            </a:r>
            <a:r>
              <a:rPr lang="en-US" dirty="0"/>
              <a:t> next to the factories. The living quarters were small, dirty, and overcrowded.</a:t>
            </a:r>
          </a:p>
          <a:p>
            <a:endParaRPr lang="en-US" dirty="0"/>
          </a:p>
        </p:txBody>
      </p:sp>
      <p:pic>
        <p:nvPicPr>
          <p:cNvPr id="22532" name="Picture 4" descr="http://2.bp.blogspot.com/_OFjdILlsfHk/S-VtYs4UXZI/AAAAAAAAAH8/N48ho7cbBn4/s1600/d9279aefc2c20861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4665305" cy="3657600"/>
          </a:xfrm>
          <a:prstGeom prst="rect">
            <a:avLst/>
          </a:prstGeom>
          <a:noFill/>
        </p:spPr>
      </p:pic>
      <p:pic>
        <p:nvPicPr>
          <p:cNvPr id="22534" name="Picture 6" descr="http://www.avictorian.com/victorian/slum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429000" cy="1657351"/>
          </a:xfrm>
          <a:prstGeom prst="rect">
            <a:avLst/>
          </a:prstGeom>
          <a:noFill/>
        </p:spPr>
      </p:pic>
      <p:pic>
        <p:nvPicPr>
          <p:cNvPr id="22536" name="Picture 8" descr="http://www.historyteacher.net/EuroProjects/DBQs2002/urban_sl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200400"/>
            <a:ext cx="4800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Cities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3505200"/>
          </a:xfr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In addition to growing more dirty and crowded, there were also other changes in cities.</a:t>
            </a:r>
          </a:p>
          <a:p>
            <a:r>
              <a:rPr lang="en-US" dirty="0"/>
              <a:t>Cities developed </a:t>
            </a:r>
            <a:r>
              <a:rPr lang="en-US" u="sng" dirty="0"/>
              <a:t>attractions</a:t>
            </a:r>
            <a:r>
              <a:rPr lang="en-US" dirty="0"/>
              <a:t> like theaters, museums and circuses that created an air of excitement.</a:t>
            </a:r>
          </a:p>
          <a:p>
            <a:r>
              <a:rPr lang="en-US" dirty="0"/>
              <a:t>They also had </a:t>
            </a:r>
            <a:r>
              <a:rPr lang="en-US" u="sng" dirty="0"/>
              <a:t>shops</a:t>
            </a:r>
            <a:r>
              <a:rPr lang="en-US" dirty="0"/>
              <a:t> that had </a:t>
            </a:r>
            <a:r>
              <a:rPr lang="en-US" u="sng" dirty="0"/>
              <a:t>ready to wear</a:t>
            </a:r>
            <a:r>
              <a:rPr lang="en-US" dirty="0"/>
              <a:t> clothing.</a:t>
            </a:r>
          </a:p>
          <a:p>
            <a:endParaRPr lang="en-US" dirty="0"/>
          </a:p>
        </p:txBody>
      </p:sp>
      <p:pic>
        <p:nvPicPr>
          <p:cNvPr id="21519" name="Picture 15" descr="http://editorial.designtaxi.com/news/Circus.jpg"/>
          <p:cNvPicPr>
            <a:picLocks noChangeAspect="1" noChangeArrowheads="1"/>
          </p:cNvPicPr>
          <p:nvPr/>
        </p:nvPicPr>
        <p:blipFill>
          <a:blip r:embed="rId3" cstate="print"/>
          <a:srcRect l="5333" t="1909" r="4000" b="8353"/>
          <a:stretch>
            <a:fillRect/>
          </a:stretch>
        </p:blipFill>
        <p:spPr bwMode="auto">
          <a:xfrm>
            <a:off x="6629400" y="3733800"/>
            <a:ext cx="226006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21" name="Picture 17" descr="http://cdn2.iofferphoto.com/img/item/169/210/168/xA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1"/>
            <a:ext cx="2397526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23" name="Picture 19" descr="http://farm5.static.flickr.com/4044/4545791202_41c0d834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741268"/>
            <a:ext cx="3886200" cy="3116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25" name="Picture 21" descr="http://t1.gstatic.com/images?q=tbn:ANd9GcT4EWSg4WYH40hung5y2syztFMEDSbugzR0sj-_-ccQnt7rwvGrs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" y="28576"/>
            <a:ext cx="1221582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Women in the Factories</a:t>
            </a: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5" name="ShockwaveFlash1" r:id="rId2" imgW="8230313" imgH="4952381"/>
        </mc:Choice>
        <mc:Fallback>
          <p:control name="ShockwaveFlash1" r:id="rId2" imgW="8230313" imgH="495238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1143000"/>
                  <a:ext cx="8229600" cy="495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086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/>
              </a:rPr>
              <a:t>Beyond their years…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703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Urbanization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word got out that factory jobs were available, people moved from rural areas to </a:t>
            </a:r>
            <a:r>
              <a:rPr lang="en-US" u="sng" dirty="0"/>
              <a:t>northern cities</a:t>
            </a:r>
            <a:r>
              <a:rPr lang="en-US" dirty="0"/>
              <a:t> to earn money.</a:t>
            </a:r>
          </a:p>
          <a:p>
            <a:endParaRPr lang="en-US" dirty="0"/>
          </a:p>
        </p:txBody>
      </p:sp>
      <p:pic>
        <p:nvPicPr>
          <p:cNvPr id="1026" name="Picture 2" descr="C:\Users\Carlee\AppData\Local\Microsoft\Windows\Temporary Internet Files\Content.IE5\B678IHUR\MC9000131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00400"/>
            <a:ext cx="3505200" cy="3314232"/>
          </a:xfrm>
          <a:prstGeom prst="rect">
            <a:avLst/>
          </a:prstGeom>
          <a:noFill/>
        </p:spPr>
      </p:pic>
      <p:pic>
        <p:nvPicPr>
          <p:cNvPr id="1032" name="Picture 8" descr="C:\Users\Carlee\AppData\Local\Microsoft\Windows\Temporary Internet Files\Content.IE5\GWDR14EH\MC9000852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560430"/>
            <a:ext cx="2488194" cy="30170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800389">
            <a:off x="1143000" y="38862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BIG 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Urbanization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movement of the population from farms to cities is called </a:t>
            </a:r>
            <a:r>
              <a:rPr lang="en-US" u="sng" dirty="0" smtClean="0"/>
              <a:t>urbanization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11" descr="C:\Users\Carlee\AppData\Local\Microsoft\Windows\Temporary Internet Files\Content.IE5\ATLEA4BM\MC9004372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505200"/>
            <a:ext cx="2429256" cy="2843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Program Files (x86)\Microsoft Office\MEDIA\CAGCAT10\j029718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57600"/>
            <a:ext cx="3391036" cy="2702205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3200400" y="4191000"/>
            <a:ext cx="24384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Children in the Factories</a:t>
            </a: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/>
              <a:t>Often entire families including </a:t>
            </a:r>
            <a:r>
              <a:rPr lang="en-US" u="sng" dirty="0"/>
              <a:t>women</a:t>
            </a:r>
            <a:r>
              <a:rPr lang="en-US" dirty="0"/>
              <a:t> and </a:t>
            </a:r>
            <a:r>
              <a:rPr lang="en-US" u="sng" dirty="0"/>
              <a:t>children</a:t>
            </a:r>
            <a:r>
              <a:rPr lang="en-US" dirty="0"/>
              <a:t> were employed in factories. Everyone had to pitch in to make ends meet.</a:t>
            </a:r>
          </a:p>
          <a:p>
            <a:r>
              <a:rPr lang="en-US" dirty="0"/>
              <a:t>Since </a:t>
            </a:r>
            <a:r>
              <a:rPr lang="en-US" u="sng" dirty="0"/>
              <a:t>children</a:t>
            </a:r>
            <a:r>
              <a:rPr lang="en-US" dirty="0"/>
              <a:t> had to work hard on </a:t>
            </a:r>
            <a:r>
              <a:rPr lang="en-US" u="sng" dirty="0"/>
              <a:t>farms</a:t>
            </a:r>
            <a:r>
              <a:rPr lang="en-US" dirty="0"/>
              <a:t> they were expected to also work hard in </a:t>
            </a:r>
            <a:r>
              <a:rPr lang="en-US" u="sng" dirty="0"/>
              <a:t>factories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3083" name="Picture 11" descr="http://explorepahistory.com/images/ExplorePAHistory-a0a5x9-a_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0" y="2971800"/>
            <a:ext cx="5619750" cy="3409951"/>
          </a:xfrm>
          <a:prstGeom prst="rect">
            <a:avLst/>
          </a:prstGeom>
          <a:noFill/>
        </p:spPr>
      </p:pic>
      <p:pic>
        <p:nvPicPr>
          <p:cNvPr id="3081" name="Picture 9" descr="http://www.shorpy.com/files/images/05300u.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24496"/>
            <a:ext cx="3962400" cy="3233504"/>
          </a:xfrm>
          <a:prstGeom prst="rect">
            <a:avLst/>
          </a:prstGeom>
          <a:noFill/>
        </p:spPr>
      </p:pic>
      <p:pic>
        <p:nvPicPr>
          <p:cNvPr id="3085" name="Picture 13" descr="http://t3.gstatic.com/images?q=tbn:ANd9GcSCqbZS48AwLSv5_GRJDTz6eTApC-dzA0t5Bjt2zHEQmaEbulIIj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0"/>
            <a:ext cx="2895601" cy="2960819"/>
          </a:xfrm>
          <a:prstGeom prst="rect">
            <a:avLst/>
          </a:prstGeom>
          <a:noFill/>
        </p:spPr>
      </p:pic>
      <p:pic>
        <p:nvPicPr>
          <p:cNvPr id="3091" name="Picture 19" descr="http://www.historyplace.com/unitedstates/childlabor/hine-du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013200"/>
            <a:ext cx="4267200" cy="2844800"/>
          </a:xfrm>
          <a:prstGeom prst="rect">
            <a:avLst/>
          </a:prstGeom>
          <a:noFill/>
        </p:spPr>
      </p:pic>
      <p:pic>
        <p:nvPicPr>
          <p:cNvPr id="3093" name="Picture 21" descr="http://www.historyplace.com/unitedstates/childlabor/hine-lond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0500"/>
            <a:ext cx="41148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705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Immigration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477000" cy="4830763"/>
          </a:xfrm>
        </p:spPr>
        <p:txBody>
          <a:bodyPr/>
          <a:lstStyle/>
          <a:p>
            <a:r>
              <a:rPr lang="en-US" dirty="0"/>
              <a:t>In addition to families moving from the countryside to take factory jobs, in the mid-1800’s there was a wave of </a:t>
            </a:r>
            <a:r>
              <a:rPr lang="en-US" u="sng" dirty="0"/>
              <a:t>immigration</a:t>
            </a:r>
            <a:r>
              <a:rPr lang="en-US" dirty="0"/>
              <a:t> from </a:t>
            </a:r>
            <a:r>
              <a:rPr lang="en-US" u="sng" dirty="0"/>
              <a:t>Europe</a:t>
            </a:r>
            <a:r>
              <a:rPr lang="en-US" dirty="0"/>
              <a:t> into northern cities. </a:t>
            </a:r>
          </a:p>
          <a:p>
            <a:r>
              <a:rPr lang="en-US" dirty="0"/>
              <a:t>The newcomers were people willing to work for </a:t>
            </a:r>
            <a:r>
              <a:rPr lang="en-US" u="sng" dirty="0"/>
              <a:t>low pay</a:t>
            </a:r>
            <a:r>
              <a:rPr lang="en-US" dirty="0"/>
              <a:t> and this further </a:t>
            </a:r>
            <a:r>
              <a:rPr lang="en-US" u="sng" dirty="0"/>
              <a:t>increased competition</a:t>
            </a:r>
            <a:r>
              <a:rPr lang="en-US" dirty="0"/>
              <a:t> for jobs.</a:t>
            </a:r>
          </a:p>
          <a:p>
            <a:endParaRPr lang="en-US" dirty="0"/>
          </a:p>
        </p:txBody>
      </p:sp>
      <p:pic>
        <p:nvPicPr>
          <p:cNvPr id="25603" name="Picture 3" descr="C:\Users\Carlee\AppData\Local\Microsoft\Windows\Temporary Internet Files\Content.IE5\PXMC6PYK\MC9002158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100119"/>
            <a:ext cx="2706986" cy="1757881"/>
          </a:xfrm>
          <a:prstGeom prst="rect">
            <a:avLst/>
          </a:prstGeom>
          <a:noFill/>
        </p:spPr>
      </p:pic>
      <p:pic>
        <p:nvPicPr>
          <p:cNvPr id="25605" name="Picture 5" descr="C:\Users\Carlee\AppData\Local\Microsoft\Windows\Temporary Internet Files\Content.IE5\ATLEA4BM\MC9002154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3668" y="3048000"/>
            <a:ext cx="2580332" cy="2133600"/>
          </a:xfrm>
          <a:prstGeom prst="rect">
            <a:avLst/>
          </a:prstGeom>
          <a:noFill/>
        </p:spPr>
      </p:pic>
      <p:pic>
        <p:nvPicPr>
          <p:cNvPr id="25609" name="Picture 9" descr="C:\Users\Carlee\AppData\Local\Microsoft\Windows\Temporary Internet Files\Content.IE5\ATLEA4BM\MC90014986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6094" y="0"/>
            <a:ext cx="2117906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Ellis Island</a:t>
            </a:r>
            <a:endParaRPr lang="en-US" dirty="0"/>
          </a:p>
        </p:txBody>
      </p:sp>
      <p:pic>
        <p:nvPicPr>
          <p:cNvPr id="1028" name="Picture 4" descr="http://blog.myheritage.com/wp-content/uploads/2011/12/ellisisland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975004" cy="466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istory.com/minisites/ellis-island/before-and-after/bef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38200"/>
            <a:ext cx="895350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1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eacher.scholastic.com/activities/immigration/tour/images/stop6/photo-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49639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1.gstatic.com/images?q=tbn:ANd9GcQsKL4PIsbpiQ5GWbaPAOmQU_nGMhDo5MMpFrimqj15wh_flD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462089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eacher.scholastic.com/activities/immigration/tour/images/stop9/photo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199"/>
            <a:ext cx="6648450" cy="559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9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326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North part 3</vt:lpstr>
      <vt:lpstr>Urbanization</vt:lpstr>
      <vt:lpstr>Urbanization</vt:lpstr>
      <vt:lpstr>Children in the Factories</vt:lpstr>
      <vt:lpstr>Immigration</vt:lpstr>
      <vt:lpstr>Ellis Island</vt:lpstr>
      <vt:lpstr>PowerPoint Presentation</vt:lpstr>
      <vt:lpstr>PowerPoint Presentation</vt:lpstr>
      <vt:lpstr>PowerPoint Presentation</vt:lpstr>
      <vt:lpstr>Working Conditions</vt:lpstr>
      <vt:lpstr>Working Conditions</vt:lpstr>
      <vt:lpstr>Working Conditions</vt:lpstr>
      <vt:lpstr>Working Conditions</vt:lpstr>
      <vt:lpstr>Slums</vt:lpstr>
      <vt:lpstr>Cities</vt:lpstr>
      <vt:lpstr>Women in the Factories</vt:lpstr>
      <vt:lpstr>Beyond their years…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</dc:title>
  <dc:creator>Carlee</dc:creator>
  <cp:lastModifiedBy>Mr. Miller</cp:lastModifiedBy>
  <cp:revision>62</cp:revision>
  <dcterms:created xsi:type="dcterms:W3CDTF">2011-03-28T02:11:05Z</dcterms:created>
  <dcterms:modified xsi:type="dcterms:W3CDTF">2017-04-04T18:36:40Z</dcterms:modified>
</cp:coreProperties>
</file>