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4" r:id="rId1"/>
  </p:sldMasterIdLst>
  <p:notesMasterIdLst>
    <p:notesMasterId r:id="rId49"/>
  </p:notesMasterIdLst>
  <p:sldIdLst>
    <p:sldId id="274" r:id="rId2"/>
    <p:sldId id="256" r:id="rId3"/>
    <p:sldId id="275" r:id="rId4"/>
    <p:sldId id="310" r:id="rId5"/>
    <p:sldId id="276" r:id="rId6"/>
    <p:sldId id="257" r:id="rId7"/>
    <p:sldId id="277" r:id="rId8"/>
    <p:sldId id="278" r:id="rId9"/>
    <p:sldId id="279" r:id="rId10"/>
    <p:sldId id="259" r:id="rId11"/>
    <p:sldId id="263" r:id="rId12"/>
    <p:sldId id="280" r:id="rId13"/>
    <p:sldId id="281" r:id="rId14"/>
    <p:sldId id="264" r:id="rId15"/>
    <p:sldId id="306" r:id="rId16"/>
    <p:sldId id="282" r:id="rId17"/>
    <p:sldId id="283" r:id="rId18"/>
    <p:sldId id="260" r:id="rId19"/>
    <p:sldId id="265" r:id="rId20"/>
    <p:sldId id="284" r:id="rId21"/>
    <p:sldId id="285" r:id="rId22"/>
    <p:sldId id="266" r:id="rId23"/>
    <p:sldId id="286" r:id="rId24"/>
    <p:sldId id="287" r:id="rId25"/>
    <p:sldId id="267" r:id="rId26"/>
    <p:sldId id="288" r:id="rId27"/>
    <p:sldId id="289" r:id="rId28"/>
    <p:sldId id="261" r:id="rId29"/>
    <p:sldId id="268" r:id="rId30"/>
    <p:sldId id="291" r:id="rId31"/>
    <p:sldId id="290" r:id="rId32"/>
    <p:sldId id="307" r:id="rId33"/>
    <p:sldId id="308" r:id="rId34"/>
    <p:sldId id="309" r:id="rId35"/>
    <p:sldId id="292" r:id="rId36"/>
    <p:sldId id="293" r:id="rId37"/>
    <p:sldId id="294" r:id="rId38"/>
    <p:sldId id="295" r:id="rId39"/>
    <p:sldId id="296" r:id="rId40"/>
    <p:sldId id="297" r:id="rId41"/>
    <p:sldId id="262" r:id="rId42"/>
    <p:sldId id="271" r:id="rId43"/>
    <p:sldId id="298" r:id="rId44"/>
    <p:sldId id="272" r:id="rId45"/>
    <p:sldId id="302" r:id="rId46"/>
    <p:sldId id="273" r:id="rId47"/>
    <p:sldId id="303" r:id="rId48"/>
  </p:sldIdLst>
  <p:sldSz cx="10158413" cy="7616825"/>
  <p:notesSz cx="6858000" cy="9144000"/>
  <p:defaultTextStyle>
    <a:defPPr>
      <a:defRPr lang="en-GB"/>
    </a:defPPr>
    <a:lvl1pPr algn="l" defTabSz="45717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742907" indent="-285733" algn="l" defTabSz="45717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1142934" indent="-228587" algn="l" defTabSz="45717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600107" indent="-228587" algn="l" defTabSz="45717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2057280" indent="-228587" algn="l" defTabSz="45717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5868" algn="l" defTabSz="914347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042" algn="l" defTabSz="914347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215" algn="l" defTabSz="914347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389" algn="l" defTabSz="914347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3" autoAdjust="0"/>
    <p:restoredTop sz="94660"/>
  </p:normalViewPr>
  <p:slideViewPr>
    <p:cSldViewPr>
      <p:cViewPr varScale="1">
        <p:scale>
          <a:sx n="100" d="100"/>
          <a:sy n="100" d="100"/>
        </p:scale>
        <p:origin x="1662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Myriad Pro" pitchFamily="1" charset="0"/>
                <a:ea typeface="Geneva" pitchFamily="1" charset="0"/>
                <a:cs typeface="Geneva" pitchFamily="1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Myriad Pro" pitchFamily="1" charset="0"/>
                <a:ea typeface="Geneva" pitchFamily="1" charset="0"/>
                <a:cs typeface="Geneva" pitchFamily="1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Myriad Pro" pitchFamily="1" charset="0"/>
                <a:ea typeface="Geneva" pitchFamily="1" charset="0"/>
                <a:cs typeface="Geneva" pitchFamily="1" charset="0"/>
              </a:defRPr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Myriad Pro" pitchFamily="1" charset="0"/>
                <a:ea typeface="Geneva" pitchFamily="1" charset="0"/>
                <a:cs typeface="Geneva" pitchFamily="1" charset="0"/>
              </a:defRPr>
            </a:lvl1pPr>
          </a:lstStyle>
          <a:p>
            <a:fld id="{C2053A82-D99C-4676-9DAD-EFEDA3E03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129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7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07" indent="-285733" algn="l" defTabSz="45717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934" indent="-228587" algn="l" defTabSz="45717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107" indent="-228587" algn="l" defTabSz="45717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280" indent="-228587" algn="l" defTabSz="45717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86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2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5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9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2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89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12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950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13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7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14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82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15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28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16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2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17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19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89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20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6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21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61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22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63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3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56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23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74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24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31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25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08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26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62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27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54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29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116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30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238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31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94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32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4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33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26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4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52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34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718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35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225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36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59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37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807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38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258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39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293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40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688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42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946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43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768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44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80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5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480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45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321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46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006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47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47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9B70CB-D4A7-453A-B4B8-B4C6641C166D}" type="slidenum">
              <a:rPr lang="en-US"/>
              <a:pPr/>
              <a:t>6</a:t>
            </a:fld>
            <a:endParaRPr lang="en-US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3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9B70CB-D4A7-453A-B4B8-B4C6641C166D}" type="slidenum">
              <a:rPr lang="en-US"/>
              <a:pPr/>
              <a:t>7</a:t>
            </a:fld>
            <a:endParaRPr lang="en-US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83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9B70CB-D4A7-453A-B4B8-B4C6641C166D}" type="slidenum">
              <a:rPr lang="en-US"/>
              <a:pPr/>
              <a:t>8</a:t>
            </a:fld>
            <a:endParaRPr lang="en-US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85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9B70CB-D4A7-453A-B4B8-B4C6641C166D}" type="slidenum">
              <a:rPr lang="en-US"/>
              <a:pPr/>
              <a:t>9</a:t>
            </a:fld>
            <a:endParaRPr lang="en-US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79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2222D-EDD3-4C69-A696-B4F77C356832}" type="slidenum">
              <a:rPr lang="en-US"/>
              <a:pPr/>
              <a:t>11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2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94788"/>
            <a:ext cx="10158413" cy="332203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72" tIns="50786" rIns="101572" bIns="50786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158413" cy="42947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72" tIns="50786" rIns="101572" bIns="50786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45784"/>
            <a:ext cx="10158413" cy="253894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72" tIns="50786" rIns="101572" bIns="50786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77259"/>
            <a:ext cx="10158413" cy="56703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72" tIns="50786" rIns="101572" bIns="50786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7294" y="5611600"/>
            <a:ext cx="6262366" cy="9797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507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2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282" y="3478872"/>
            <a:ext cx="7971367" cy="1991578"/>
          </a:xfrm>
          <a:effectLst/>
        </p:spPr>
        <p:txBody>
          <a:bodyPr>
            <a:noAutofit/>
          </a:bodyPr>
          <a:lstStyle>
            <a:lvl1pPr marL="711001" indent="-507858"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6336" y="812460"/>
            <a:ext cx="7110889" cy="38591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1753" y="418178"/>
            <a:ext cx="2285643" cy="58179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92883" y="812461"/>
            <a:ext cx="5365036" cy="54363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4"/>
            <a:ext cx="9137650" cy="1266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69802" y="812462"/>
            <a:ext cx="7110889" cy="3859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94788"/>
            <a:ext cx="10158413" cy="332203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72" tIns="50786" rIns="101572" bIns="5078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158413" cy="42947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72" tIns="50786" rIns="101572" bIns="5078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45784"/>
            <a:ext cx="10158413" cy="253894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72" tIns="50786" rIns="101572" bIns="5078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77259"/>
            <a:ext cx="10158413" cy="56703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72" tIns="50786" rIns="101572" bIns="5078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753" y="2413047"/>
            <a:ext cx="6628593" cy="2691485"/>
          </a:xfrm>
          <a:effectLst/>
        </p:spPr>
        <p:txBody>
          <a:bodyPr anchor="b"/>
          <a:lstStyle>
            <a:lvl1pPr algn="r">
              <a:defRPr sz="51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802" y="5117324"/>
            <a:ext cx="6632846" cy="927902"/>
          </a:xfrm>
        </p:spPr>
        <p:txBody>
          <a:bodyPr anchor="t"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5078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7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3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14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92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71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50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2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69801" y="812460"/>
            <a:ext cx="3717979" cy="3859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60474" y="812462"/>
            <a:ext cx="3717979" cy="3859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9802" y="812462"/>
            <a:ext cx="3717979" cy="71055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7858" indent="0">
              <a:buNone/>
              <a:defRPr sz="2200" b="1"/>
            </a:lvl2pPr>
            <a:lvl3pPr marL="1015716" indent="0">
              <a:buNone/>
              <a:defRPr sz="2000" b="1"/>
            </a:lvl3pPr>
            <a:lvl4pPr marL="1523573" indent="0">
              <a:buNone/>
              <a:defRPr sz="1800" b="1"/>
            </a:lvl4pPr>
            <a:lvl5pPr marL="2031431" indent="0">
              <a:buNone/>
              <a:defRPr sz="1800" b="1"/>
            </a:lvl5pPr>
            <a:lvl6pPr marL="2539289" indent="0">
              <a:buNone/>
              <a:defRPr sz="1800" b="1"/>
            </a:lvl6pPr>
            <a:lvl7pPr marL="3047147" indent="0">
              <a:buNone/>
              <a:defRPr sz="1800" b="1"/>
            </a:lvl7pPr>
            <a:lvl8pPr marL="3555004" indent="0">
              <a:buNone/>
              <a:defRPr sz="1800" b="1"/>
            </a:lvl8pPr>
            <a:lvl9pPr marL="4062862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4740" y="1555271"/>
            <a:ext cx="3717979" cy="30467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2862" y="812462"/>
            <a:ext cx="3717979" cy="710550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7858" indent="0">
              <a:buNone/>
              <a:defRPr sz="2200" b="1"/>
            </a:lvl2pPr>
            <a:lvl3pPr marL="1015716" indent="0">
              <a:buNone/>
              <a:defRPr sz="2000" b="1"/>
            </a:lvl3pPr>
            <a:lvl4pPr marL="1523573" indent="0">
              <a:buNone/>
              <a:defRPr sz="1800" b="1"/>
            </a:lvl4pPr>
            <a:lvl5pPr marL="2031431" indent="0">
              <a:buNone/>
              <a:defRPr sz="1800" b="1"/>
            </a:lvl5pPr>
            <a:lvl6pPr marL="2539289" indent="0">
              <a:buNone/>
              <a:defRPr sz="1800" b="1"/>
            </a:lvl6pPr>
            <a:lvl7pPr marL="3047147" indent="0">
              <a:buNone/>
              <a:defRPr sz="1800" b="1"/>
            </a:lvl7pPr>
            <a:lvl8pPr marL="3555004" indent="0">
              <a:buNone/>
              <a:defRPr sz="1800" b="1"/>
            </a:lvl8pPr>
            <a:lvl9pPr marL="4062862" indent="0">
              <a:buNone/>
              <a:defRPr sz="1800" b="1"/>
            </a:lvl9pPr>
          </a:lstStyle>
          <a:p>
            <a:pPr marL="0" lvl="0" indent="0" algn="ctr" defTabSz="1015716" rtl="0" eaLnBrk="1" latinLnBrk="0" hangingPunct="1">
              <a:spcBef>
                <a:spcPct val="20000"/>
              </a:spcBef>
              <a:spcAft>
                <a:spcPts val="333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333" y="1553832"/>
            <a:ext cx="3717979" cy="30467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183" y="2454311"/>
            <a:ext cx="4039463" cy="1397743"/>
          </a:xfrm>
          <a:effectLst/>
        </p:spPr>
        <p:txBody>
          <a:bodyPr anchor="b">
            <a:noAutofit/>
          </a:bodyPr>
          <a:lstStyle>
            <a:lvl1pPr marL="253929" indent="-253929" algn="l">
              <a:defRPr sz="31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109" y="812461"/>
            <a:ext cx="4462731" cy="5436323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5108" y="3884827"/>
            <a:ext cx="3764590" cy="2376252"/>
          </a:xfrm>
        </p:spPr>
        <p:txBody>
          <a:bodyPr/>
          <a:lstStyle>
            <a:lvl1pPr marL="0" indent="0">
              <a:buNone/>
              <a:defRPr sz="1600"/>
            </a:lvl1pPr>
            <a:lvl2pPr marL="507858" indent="0">
              <a:buNone/>
              <a:defRPr sz="1300"/>
            </a:lvl2pPr>
            <a:lvl3pPr marL="1015716" indent="0">
              <a:buNone/>
              <a:defRPr sz="1100"/>
            </a:lvl3pPr>
            <a:lvl4pPr marL="1523573" indent="0">
              <a:buNone/>
              <a:defRPr sz="1000"/>
            </a:lvl4pPr>
            <a:lvl5pPr marL="2031431" indent="0">
              <a:buNone/>
              <a:defRPr sz="1000"/>
            </a:lvl5pPr>
            <a:lvl6pPr marL="2539289" indent="0">
              <a:buNone/>
              <a:defRPr sz="1000"/>
            </a:lvl6pPr>
            <a:lvl7pPr marL="3047147" indent="0">
              <a:buNone/>
              <a:defRPr sz="1000"/>
            </a:lvl7pPr>
            <a:lvl8pPr marL="3555004" indent="0">
              <a:buNone/>
              <a:defRPr sz="1000"/>
            </a:lvl8pPr>
            <a:lvl9pPr marL="406286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94788"/>
            <a:ext cx="10158413" cy="332203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72" tIns="50786" rIns="101572" bIns="50786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158413" cy="429478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72" tIns="50786" rIns="101572" bIns="50786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45784"/>
            <a:ext cx="10158413" cy="253894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72" tIns="50786" rIns="101572" bIns="50786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77259"/>
            <a:ext cx="10158413" cy="56703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72" tIns="50786" rIns="101572" bIns="50786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71640" y="1269471"/>
            <a:ext cx="4571286" cy="3473892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0"/>
            </a:lvl1pPr>
            <a:lvl2pPr marL="507858" indent="0">
              <a:buNone/>
              <a:defRPr sz="3100"/>
            </a:lvl2pPr>
            <a:lvl3pPr marL="1015716" indent="0">
              <a:buNone/>
              <a:defRPr sz="2700"/>
            </a:lvl3pPr>
            <a:lvl4pPr marL="1523573" indent="0">
              <a:buNone/>
              <a:defRPr sz="2200"/>
            </a:lvl4pPr>
            <a:lvl5pPr marL="2031431" indent="0">
              <a:buNone/>
              <a:defRPr sz="2200"/>
            </a:lvl5pPr>
            <a:lvl6pPr marL="2539289" indent="0">
              <a:buNone/>
              <a:defRPr sz="2200"/>
            </a:lvl6pPr>
            <a:lvl7pPr marL="3047147" indent="0">
              <a:buNone/>
              <a:defRPr sz="2200"/>
            </a:lvl7pPr>
            <a:lvl8pPr marL="3555004" indent="0">
              <a:buNone/>
              <a:defRPr sz="2200"/>
            </a:lvl8pPr>
            <a:lvl9pPr marL="4062862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278" y="1122294"/>
            <a:ext cx="4103930" cy="2402354"/>
          </a:xfrm>
        </p:spPr>
        <p:txBody>
          <a:bodyPr anchor="b"/>
          <a:lstStyle>
            <a:lvl1pPr marL="203143" indent="-203143">
              <a:buFont typeface="Georgia" pitchFamily="18" charset="0"/>
              <a:buChar char="*"/>
              <a:defRPr sz="1800"/>
            </a:lvl1pPr>
            <a:lvl2pPr marL="507858" indent="0">
              <a:buNone/>
              <a:defRPr sz="1300"/>
            </a:lvl2pPr>
            <a:lvl3pPr marL="1015716" indent="0">
              <a:buNone/>
              <a:defRPr sz="1100"/>
            </a:lvl3pPr>
            <a:lvl4pPr marL="1523573" indent="0">
              <a:buNone/>
              <a:defRPr sz="1000"/>
            </a:lvl4pPr>
            <a:lvl5pPr marL="2031431" indent="0">
              <a:buNone/>
              <a:defRPr sz="1000"/>
            </a:lvl5pPr>
            <a:lvl6pPr marL="2539289" indent="0">
              <a:buNone/>
              <a:defRPr sz="1000"/>
            </a:lvl6pPr>
            <a:lvl7pPr marL="3047147" indent="0">
              <a:buNone/>
              <a:defRPr sz="1000"/>
            </a:lvl7pPr>
            <a:lvl8pPr marL="3555004" indent="0">
              <a:buNone/>
              <a:defRPr sz="1000"/>
            </a:lvl8pPr>
            <a:lvl9pPr marL="406286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949" y="4958401"/>
            <a:ext cx="7091712" cy="1269471"/>
          </a:xfrm>
        </p:spPr>
        <p:txBody>
          <a:bodyPr anchor="b">
            <a:noAutofit/>
          </a:bodyPr>
          <a:lstStyle>
            <a:lvl1pPr algn="l">
              <a:defRPr sz="51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70303"/>
            <a:ext cx="10158413" cy="194652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72" tIns="50786" rIns="101572" bIns="50786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158413" cy="567030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72" tIns="50786" rIns="101572" bIns="50786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85260"/>
            <a:ext cx="10158413" cy="253894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72" tIns="50786" rIns="101572" bIns="50786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77259"/>
            <a:ext cx="10158413" cy="567030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72" tIns="50786" rIns="101572" bIns="50786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2233" y="4855940"/>
            <a:ext cx="7234993" cy="1269471"/>
          </a:xfrm>
          <a:prstGeom prst="rect">
            <a:avLst/>
          </a:prstGeom>
          <a:effectLst/>
        </p:spPr>
        <p:txBody>
          <a:bodyPr vert="horz" lIns="101572" tIns="50786" rIns="101572" bIns="50786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9802" y="813283"/>
            <a:ext cx="7110889" cy="3859191"/>
          </a:xfrm>
          <a:prstGeom prst="rect">
            <a:avLst/>
          </a:prstGeom>
        </p:spPr>
        <p:txBody>
          <a:bodyPr vert="horz" lIns="101572" tIns="50786" rIns="101572" bIns="5078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6929" y="6855143"/>
            <a:ext cx="2793564" cy="405525"/>
          </a:xfrm>
          <a:prstGeom prst="rect">
            <a:avLst/>
          </a:prstGeom>
        </p:spPr>
        <p:txBody>
          <a:bodyPr vert="horz" lIns="101572" tIns="50786" rIns="101572" bIns="50786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7920" y="6855143"/>
            <a:ext cx="3724753" cy="405525"/>
          </a:xfrm>
          <a:prstGeom prst="rect">
            <a:avLst/>
          </a:prstGeom>
        </p:spPr>
        <p:txBody>
          <a:bodyPr vert="horz" lIns="101572" tIns="50786" rIns="101572" bIns="50786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2672" y="6855143"/>
            <a:ext cx="2031683" cy="405525"/>
          </a:xfrm>
          <a:prstGeom prst="rect">
            <a:avLst/>
          </a:prstGeom>
        </p:spPr>
        <p:txBody>
          <a:bodyPr vert="horz" lIns="101572" tIns="50786" rIns="101572" bIns="50786" rtlCol="0" anchor="ctr"/>
          <a:lstStyle>
            <a:lvl1pPr algn="ct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marL="355500" indent="-355500" algn="r" defTabSz="1015716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1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3929" indent="-203143" algn="l" defTabSz="1015716" rtl="0" eaLnBrk="1" latinLnBrk="0" hangingPunct="1">
        <a:spcBef>
          <a:spcPct val="20000"/>
        </a:spcBef>
        <a:spcAft>
          <a:spcPts val="33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09429" indent="-203143" algn="l" defTabSz="1015716" rtl="0" eaLnBrk="1" latinLnBrk="0" hangingPunct="1">
        <a:spcBef>
          <a:spcPct val="20000"/>
        </a:spcBef>
        <a:spcAft>
          <a:spcPts val="33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144" indent="-203143" algn="l" defTabSz="1015716" rtl="0" eaLnBrk="1" latinLnBrk="0" hangingPunct="1">
        <a:spcBef>
          <a:spcPct val="20000"/>
        </a:spcBef>
        <a:spcAft>
          <a:spcPts val="33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18859" indent="-203143" algn="l" defTabSz="1015716" rtl="0" eaLnBrk="1" latinLnBrk="0" hangingPunct="1">
        <a:spcBef>
          <a:spcPct val="20000"/>
        </a:spcBef>
        <a:spcAft>
          <a:spcPts val="33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888" indent="-203143" algn="l" defTabSz="1015716" rtl="0" eaLnBrk="1" latinLnBrk="0" hangingPunct="1">
        <a:spcBef>
          <a:spcPct val="20000"/>
        </a:spcBef>
        <a:spcAft>
          <a:spcPts val="33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48602" indent="-203143" algn="l" defTabSz="1015716" rtl="0" eaLnBrk="1" latinLnBrk="0" hangingPunct="1">
        <a:spcBef>
          <a:spcPct val="20000"/>
        </a:spcBef>
        <a:spcAft>
          <a:spcPts val="33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183788" indent="-203143" algn="l" defTabSz="1015716" rtl="0" eaLnBrk="1" latinLnBrk="0" hangingPunct="1">
        <a:spcBef>
          <a:spcPct val="20000"/>
        </a:spcBef>
        <a:spcAft>
          <a:spcPts val="33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39289" indent="-203143" algn="l" defTabSz="1015716" rtl="0" eaLnBrk="1" latinLnBrk="0" hangingPunct="1">
        <a:spcBef>
          <a:spcPct val="20000"/>
        </a:spcBef>
        <a:spcAft>
          <a:spcPts val="33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874475" indent="-203143" algn="l" defTabSz="1015716" rtl="0" eaLnBrk="1" latinLnBrk="0" hangingPunct="1">
        <a:spcBef>
          <a:spcPct val="20000"/>
        </a:spcBef>
        <a:spcAft>
          <a:spcPts val="333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858" algn="l" defTabSz="1015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716" algn="l" defTabSz="1015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573" algn="l" defTabSz="1015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431" algn="l" defTabSz="1015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289" algn="l" defTabSz="1015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147" algn="l" defTabSz="1015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004" algn="l" defTabSz="1015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2862" algn="l" defTabSz="10157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93522" y="1065212"/>
            <a:ext cx="7971367" cy="1991578"/>
          </a:xfrm>
        </p:spPr>
        <p:txBody>
          <a:bodyPr/>
          <a:lstStyle/>
          <a:p>
            <a:r>
              <a:rPr lang="en-US" dirty="0"/>
              <a:t>Unit 5:</a:t>
            </a:r>
            <a:br>
              <a:rPr lang="en-US" dirty="0"/>
            </a:br>
            <a:r>
              <a:rPr lang="en-US" dirty="0"/>
              <a:t>The Human World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D16AE-98B0-A186-5AF9-5AEC0F1C3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01" y="3503612"/>
            <a:ext cx="5612607" cy="3816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8043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609" y="608012"/>
            <a:ext cx="3809193" cy="1624685"/>
          </a:xfrm>
        </p:spPr>
        <p:txBody>
          <a:bodyPr/>
          <a:lstStyle/>
          <a:p>
            <a:r>
              <a:rPr lang="en-US" dirty="0"/>
              <a:t>Population Geography</a:t>
            </a:r>
          </a:p>
        </p:txBody>
      </p:sp>
    </p:spTree>
    <p:extLst>
      <p:ext uri="{BB962C8B-B14F-4D97-AF65-F5344CB8AC3E}">
        <p14:creationId xmlns:p14="http://schemas.microsoft.com/office/powerpoint/2010/main" val="1380947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4534" y="836612"/>
            <a:ext cx="9989343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Population Growth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Over 7 </a:t>
            </a:r>
            <a:r>
              <a:rPr lang="en-US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billion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people live on Earth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Most live on about </a:t>
            </a:r>
            <a:r>
              <a:rPr lang="en-US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30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percent of the planet's land area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9698" y="20639"/>
            <a:ext cx="7073107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Population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542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15561" y="1268413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Population Growth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Population changes over time depending on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Birthrate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Death rate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Migration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9698" y="20639"/>
            <a:ext cx="7073107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Population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95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236937" y="1141412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Population Growth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Challenges of rapid growth: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Food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Water 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Housing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Health care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Access</a:t>
            </a: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to medicine &amp; technology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Loss</a:t>
            </a: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of cultural traditions.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9698" y="20639"/>
            <a:ext cx="7073107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Population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95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9698" y="20639"/>
            <a:ext cx="7073107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Population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836612"/>
            <a:ext cx="7826375" cy="3124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Population Distribution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Settlements usually have: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Fertile soil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Water access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Mild climate</a:t>
            </a:r>
          </a:p>
        </p:txBody>
      </p:sp>
    </p:spTree>
    <p:extLst>
      <p:ext uri="{BB962C8B-B14F-4D97-AF65-F5344CB8AC3E}">
        <p14:creationId xmlns:p14="http://schemas.microsoft.com/office/powerpoint/2010/main" val="2645329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9698" y="20639"/>
            <a:ext cx="7073107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Population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9698" y="1379059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Population Distribution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They generally avoid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Mountains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Deserts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Tundra areas</a:t>
            </a:r>
          </a:p>
        </p:txBody>
      </p:sp>
    </p:spTree>
    <p:extLst>
      <p:ext uri="{BB962C8B-B14F-4D97-AF65-F5344CB8AC3E}">
        <p14:creationId xmlns:p14="http://schemas.microsoft.com/office/powerpoint/2010/main" val="1252801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9698" y="20639"/>
            <a:ext cx="7073107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Population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69206" y="989012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Population Distribution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Population density: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Population divided by </a:t>
            </a:r>
            <a:r>
              <a:rPr lang="en-US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area</a:t>
            </a:r>
          </a:p>
        </p:txBody>
      </p:sp>
    </p:spTree>
    <p:extLst>
      <p:ext uri="{BB962C8B-B14F-4D97-AF65-F5344CB8AC3E}">
        <p14:creationId xmlns:p14="http://schemas.microsoft.com/office/powerpoint/2010/main" val="1248832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9698" y="20639"/>
            <a:ext cx="7073107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Population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254794" y="1318418"/>
            <a:ext cx="4459748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Population Distribution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Urbanization: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Moving from rural villages to cities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Trying to find a better life and jobs</a:t>
            </a:r>
          </a:p>
        </p:txBody>
      </p:sp>
    </p:spTree>
    <p:extLst>
      <p:ext uri="{BB962C8B-B14F-4D97-AF65-F5344CB8AC3E}">
        <p14:creationId xmlns:p14="http://schemas.microsoft.com/office/powerpoint/2010/main" val="1248832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909" y="989012"/>
            <a:ext cx="6628593" cy="838920"/>
          </a:xfrm>
        </p:spPr>
        <p:txBody>
          <a:bodyPr/>
          <a:lstStyle/>
          <a:p>
            <a:r>
              <a:rPr lang="en-US" dirty="0"/>
              <a:t>Political Geography</a:t>
            </a:r>
          </a:p>
        </p:txBody>
      </p:sp>
    </p:spTree>
    <p:extLst>
      <p:ext uri="{BB962C8B-B14F-4D97-AF65-F5344CB8AC3E}">
        <p14:creationId xmlns:p14="http://schemas.microsoft.com/office/powerpoint/2010/main" val="1878470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9701" y="1065212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Features of Government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3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Nearly 200 countries on Earth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3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Vary in: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3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Size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3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Military might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3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Natural resources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3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World influence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Political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93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9699" y="20639"/>
            <a:ext cx="4876800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Global Cultures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9699" y="1141412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Elements of Culture</a:t>
            </a:r>
            <a:endParaRPr lang="en-US" sz="2800" dirty="0">
              <a:solidFill>
                <a:schemeClr val="tx1"/>
              </a:solidFill>
              <a:latin typeface="Verdana" pitchFamily="34" charset="0"/>
              <a:ea typeface="ヒラギノ角ゴ ProN W3" pitchFamily="1" charset="0"/>
              <a:cs typeface="ヒラギノ角ゴ ProN W3" pitchFamily="1" charset="0"/>
            </a:endParaRP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Language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Religion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Daily life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History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Art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Government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Technology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Economy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68413" y="1065213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Features of Government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Unique</a:t>
            </a: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governments reflect countries’ histories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endParaRPr lang="en-US" sz="2200" dirty="0">
              <a:solidFill>
                <a:schemeClr val="tx1"/>
              </a:solidFill>
              <a:latin typeface="Verdana" pitchFamily="34" charset="0"/>
              <a:ea typeface="ヒラギノ角ゴ ProN W3" pitchFamily="1" charset="0"/>
              <a:cs typeface="ヒラギノ角ゴ ProN W3" pitchFamily="1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Political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36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68413" y="1065213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Features of Government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Three major groups: </a:t>
            </a:r>
          </a:p>
          <a:p>
            <a:pPr marL="914347" lvl="2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(1) </a:t>
            </a:r>
            <a:r>
              <a:rPr lang="en-US" b="1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autocracy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, rule by one person </a:t>
            </a:r>
          </a:p>
          <a:p>
            <a:pPr marL="914347" lvl="2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(2) </a:t>
            </a:r>
            <a:r>
              <a:rPr lang="en-US" b="1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oligarchy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, rule by a few people</a:t>
            </a:r>
          </a:p>
          <a:p>
            <a:pPr marL="914347" lvl="2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(3) </a:t>
            </a:r>
            <a:r>
              <a:rPr lang="en-US" b="1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democracy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, rule by many people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endParaRPr lang="en-US" sz="2200" dirty="0">
              <a:solidFill>
                <a:schemeClr val="tx1"/>
              </a:solidFill>
              <a:latin typeface="Verdana" pitchFamily="34" charset="0"/>
              <a:ea typeface="ヒラギノ角ゴ ProN W3" pitchFamily="1" charset="0"/>
              <a:cs typeface="ヒラギノ角ゴ ProN W3" pitchFamily="1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Political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36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6701" y="1268413"/>
            <a:ext cx="4095307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Geography and Government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Countries determine:</a:t>
            </a:r>
          </a:p>
          <a:p>
            <a:pPr marL="1371547" lvl="2" indent="-4572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How states or provinces are </a:t>
            </a:r>
            <a:r>
              <a:rPr lang="en-US" sz="2800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divided</a:t>
            </a:r>
          </a:p>
          <a:p>
            <a:pPr marL="1371547" lvl="2" indent="-4572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How they will be </a:t>
            </a:r>
            <a:r>
              <a:rPr lang="en-US" sz="2800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governed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Political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72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41860" y="1268413"/>
            <a:ext cx="9737946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Geography and Government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Geography influences governments</a:t>
            </a:r>
          </a:p>
          <a:p>
            <a:pPr marL="1371547" lvl="2" indent="-4572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How to provide people with goods and services </a:t>
            </a:r>
          </a:p>
          <a:p>
            <a:pPr marL="1371547" lvl="2" indent="-4572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Build </a:t>
            </a:r>
            <a:r>
              <a:rPr lang="en-US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infrastructure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(roads, bridges, and power plants)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Political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618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66018" y="989012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Geography and Government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b="1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Natural</a:t>
            </a:r>
            <a:r>
              <a:rPr lang="en-US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boundaries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, i.e.  mountains and rivers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b="1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Cultural</a:t>
            </a:r>
            <a:r>
              <a:rPr lang="en-US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boundaries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, i.e. religion or language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b="1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Geometric</a:t>
            </a:r>
            <a:r>
              <a:rPr lang="en-US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boundaries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, made by humans. 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Political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618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Political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1268414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Conflict and Cooperation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Conflicts: </a:t>
            </a:r>
          </a:p>
          <a:p>
            <a:pPr marL="1257247" lvl="2" indent="-3429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Border disputes</a:t>
            </a:r>
          </a:p>
          <a:p>
            <a:pPr marL="1257247" lvl="2" indent="-3429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Multiple ethnic groups within one area</a:t>
            </a:r>
          </a:p>
          <a:p>
            <a:pPr marL="1257247" lvl="2" indent="-3429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Competition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for resources</a:t>
            </a:r>
          </a:p>
          <a:p>
            <a:pPr marL="1257247" lvl="2" indent="-3429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Control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of strategic sites.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4785" y="723835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/>
                </a:solidFill>
              </a:rPr>
              <a:t>India/China border dispute</a:t>
            </a:r>
          </a:p>
        </p:txBody>
      </p:sp>
    </p:spTree>
    <p:extLst>
      <p:ext uri="{BB962C8B-B14F-4D97-AF65-F5344CB8AC3E}">
        <p14:creationId xmlns:p14="http://schemas.microsoft.com/office/powerpoint/2010/main" val="2227111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Political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68413" y="1141412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Conflict and Cooperation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Other political conflicts include </a:t>
            </a:r>
            <a:r>
              <a:rPr lang="en-US" sz="2800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nationalism</a:t>
            </a: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and terrorism</a:t>
            </a:r>
          </a:p>
        </p:txBody>
      </p:sp>
    </p:spTree>
    <p:extLst>
      <p:ext uri="{BB962C8B-B14F-4D97-AF65-F5344CB8AC3E}">
        <p14:creationId xmlns:p14="http://schemas.microsoft.com/office/powerpoint/2010/main" val="2173768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Political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3507" y="1268413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Conflict and Cooperation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The United Nations (UN)</a:t>
            </a:r>
          </a:p>
          <a:p>
            <a:pPr marL="1371547" lvl="2" indent="-4572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International organization</a:t>
            </a:r>
          </a:p>
          <a:p>
            <a:pPr marL="1371547" lvl="2" indent="-4572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Facilitates </a:t>
            </a:r>
            <a:r>
              <a:rPr lang="en-US" sz="2800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cooperation</a:t>
            </a: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between countries</a:t>
            </a:r>
          </a:p>
          <a:p>
            <a:pPr marL="1371547" lvl="2" indent="-4572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Goal is world peace.</a:t>
            </a:r>
          </a:p>
        </p:txBody>
      </p:sp>
    </p:spTree>
    <p:extLst>
      <p:ext uri="{BB962C8B-B14F-4D97-AF65-F5344CB8AC3E}">
        <p14:creationId xmlns:p14="http://schemas.microsoft.com/office/powerpoint/2010/main" val="2173768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Geography</a:t>
            </a:r>
          </a:p>
        </p:txBody>
      </p:sp>
    </p:spTree>
    <p:extLst>
      <p:ext uri="{BB962C8B-B14F-4D97-AF65-F5344CB8AC3E}">
        <p14:creationId xmlns:p14="http://schemas.microsoft.com/office/powerpoint/2010/main" val="1878470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54806" y="1141412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Economic Systems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Economic systems answer 3 questions:</a:t>
            </a:r>
          </a:p>
          <a:p>
            <a:pPr marL="1257247" lvl="2" indent="-3429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i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What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to </a:t>
            </a:r>
            <a:r>
              <a:rPr lang="en-US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produce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?</a:t>
            </a:r>
          </a:p>
          <a:p>
            <a:pPr marL="1257247" lvl="2" indent="-3429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i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How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to </a:t>
            </a:r>
            <a:r>
              <a:rPr lang="en-US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produce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?</a:t>
            </a:r>
          </a:p>
          <a:p>
            <a:pPr marL="1257247" lvl="2" indent="-3429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i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For whom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to </a:t>
            </a:r>
            <a:r>
              <a:rPr lang="en-US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produce</a:t>
            </a: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?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Economic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30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9699" y="20639"/>
            <a:ext cx="4876800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Global Cultures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1431" y="1522414"/>
            <a:ext cx="4343399" cy="61213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Elements of Culture</a:t>
            </a:r>
            <a:endParaRPr lang="en-US" sz="2800" dirty="0">
              <a:solidFill>
                <a:schemeClr val="tx1"/>
              </a:solidFill>
              <a:latin typeface="Verdana" pitchFamily="34" charset="0"/>
              <a:ea typeface="ヒラギノ角ゴ ProN W3" pitchFamily="1" charset="0"/>
              <a:cs typeface="ヒラギノ角ゴ ProN W3" pitchFamily="1" charset="0"/>
            </a:endParaRPr>
          </a:p>
          <a:p>
            <a:pPr marL="914374" lvl="1" indent="-457200">
              <a:lnSpc>
                <a:spcPct val="110000"/>
              </a:lnSpc>
              <a:spcBef>
                <a:spcPts val="1500"/>
              </a:spcBef>
              <a:buClrTx/>
              <a:buFont typeface="Wingdings" panose="05000000000000000000" pitchFamily="2" charset="2"/>
              <a:buChar char="ü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Include different </a:t>
            </a:r>
            <a:r>
              <a:rPr lang="en-US" sz="2800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ethnic groups</a:t>
            </a:r>
          </a:p>
          <a:p>
            <a:pPr marL="914374" lvl="1" indent="-457200">
              <a:lnSpc>
                <a:spcPct val="110000"/>
              </a:lnSpc>
              <a:spcBef>
                <a:spcPts val="1500"/>
              </a:spcBef>
              <a:buClrTx/>
              <a:buFont typeface="Wingdings" panose="05000000000000000000" pitchFamily="2" charset="2"/>
              <a:buChar char="ü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Ethnic group: people who </a:t>
            </a:r>
            <a:r>
              <a:rPr lang="en-US" sz="2800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share</a:t>
            </a: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a common language, history, or place of origin.</a:t>
            </a:r>
          </a:p>
        </p:txBody>
      </p:sp>
    </p:spTree>
    <p:extLst>
      <p:ext uri="{BB962C8B-B14F-4D97-AF65-F5344CB8AC3E}">
        <p14:creationId xmlns:p14="http://schemas.microsoft.com/office/powerpoint/2010/main" val="38531446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3507" y="748162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0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Economic Systems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Three types of economies:</a:t>
            </a:r>
          </a:p>
          <a:p>
            <a:pPr marL="1371547" lvl="2" indent="-4572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b="1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Traditional</a:t>
            </a:r>
            <a:r>
              <a:rPr lang="en-US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economy</a:t>
            </a:r>
          </a:p>
          <a:p>
            <a:pPr marL="1371547" lvl="2" indent="-4572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b="1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Market</a:t>
            </a:r>
            <a:r>
              <a:rPr lang="en-US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economy</a:t>
            </a:r>
            <a:endParaRPr lang="en-US" dirty="0">
              <a:solidFill>
                <a:schemeClr val="tx1"/>
              </a:solidFill>
              <a:latin typeface="Verdana" pitchFamily="34" charset="0"/>
              <a:ea typeface="ヒラギノ角ゴ ProN W3" pitchFamily="1" charset="0"/>
              <a:cs typeface="ヒラギノ角ゴ ProN W3" pitchFamily="1" charset="0"/>
            </a:endParaRPr>
          </a:p>
          <a:p>
            <a:pPr marL="1371547" lvl="2" indent="-4572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b="1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Command</a:t>
            </a:r>
            <a:r>
              <a:rPr lang="en-US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economy</a:t>
            </a:r>
            <a:endParaRPr lang="en-US" dirty="0">
              <a:solidFill>
                <a:schemeClr val="tx1"/>
              </a:solidFill>
              <a:latin typeface="Verdana" pitchFamily="34" charset="0"/>
              <a:ea typeface="ヒラギノ角ゴ ProN W3" pitchFamily="1" charset="0"/>
              <a:cs typeface="ヒラギノ角ゴ ProN W3" pitchFamily="1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Economic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0197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68413" y="836613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Economic Systems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US = Mixed economy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Government supports and regulates free market.</a:t>
            </a:r>
          </a:p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endParaRPr lang="en-US" sz="2200" dirty="0">
              <a:solidFill>
                <a:schemeClr val="tx1"/>
              </a:solidFill>
              <a:latin typeface="Verdana" pitchFamily="34" charset="0"/>
              <a:ea typeface="ヒラギノ角ゴ ProN W3" pitchFamily="1" charset="0"/>
              <a:cs typeface="ヒラギノ角ゴ ProN W3" pitchFamily="1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Economic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019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68413" y="836613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Economic Systems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Traditional economy</a:t>
            </a: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: habit and custom determine economic rules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Economic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12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68413" y="836613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Economic Systems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Market economy</a:t>
            </a: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:</a:t>
            </a: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individuals and private groups decide what to produce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Economic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12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68413" y="836613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Economic Systems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Command economy</a:t>
            </a: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: the government owns or directs the means of production.</a:t>
            </a:r>
          </a:p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endParaRPr lang="en-US" sz="2200" dirty="0">
              <a:solidFill>
                <a:schemeClr val="tx1"/>
              </a:solidFill>
              <a:latin typeface="Verdana" pitchFamily="34" charset="0"/>
              <a:ea typeface="ヒラギノ角ゴ ProN W3" pitchFamily="1" charset="0"/>
              <a:cs typeface="ヒラギノ角ゴ ProN W3" pitchFamily="1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Economic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12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68413" y="1268414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Economic Development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i="1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Primary</a:t>
            </a:r>
            <a:r>
              <a:rPr lang="en-US" sz="2800" i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economic activities </a:t>
            </a:r>
          </a:p>
          <a:p>
            <a:pPr lvl="3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Taking or using </a:t>
            </a:r>
            <a:r>
              <a:rPr lang="en-US" sz="2800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natural resources </a:t>
            </a: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directly from Earth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Economic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11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856058" y="836612"/>
            <a:ext cx="887650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Economic Development</a:t>
            </a:r>
          </a:p>
          <a:p>
            <a:pPr lvl="2"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i="1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Secondary</a:t>
            </a:r>
            <a:r>
              <a:rPr lang="en-US" sz="2800" i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economic activities</a:t>
            </a:r>
          </a:p>
          <a:p>
            <a:pPr marL="1828720" lvl="3" indent="-457200">
              <a:spcBef>
                <a:spcPts val="1500"/>
              </a:spcBef>
              <a:buClrTx/>
              <a:buFont typeface="Wingdings" panose="05000000000000000000" pitchFamily="2" charset="2"/>
              <a:buChar char="§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Use raw materials to make a product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55006" y="9525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Economic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11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68413" y="1268414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Economic Development</a:t>
            </a:r>
          </a:p>
          <a:p>
            <a:pPr marL="1371547" lvl="2" indent="-457200">
              <a:lnSpc>
                <a:spcPct val="110000"/>
              </a:lnSpc>
              <a:spcBef>
                <a:spcPts val="1500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i="1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Tertiary</a:t>
            </a:r>
            <a:r>
              <a:rPr lang="en-US" sz="2800" i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economic activities</a:t>
            </a:r>
          </a:p>
          <a:p>
            <a:pPr marL="1828720" lvl="3" indent="-4572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Provide services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Economic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111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68413" y="1268414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Economic Development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i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Quaternary economic activities</a:t>
            </a:r>
          </a:p>
          <a:p>
            <a:pPr marL="1828720" lvl="3" indent="-4572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Process, manage, and distribute information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Economic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24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Economic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178594" y="1065212"/>
            <a:ext cx="6400800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Economies and World Trade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Trade:</a:t>
            </a:r>
          </a:p>
          <a:p>
            <a:pPr marL="1371547" lvl="2" indent="-4572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Countries export specialized products</a:t>
            </a:r>
          </a:p>
          <a:p>
            <a:pPr marL="1371547" lvl="2" indent="-4572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Sell to countries that cannot produce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endParaRPr lang="en-US" sz="2200" dirty="0">
              <a:solidFill>
                <a:schemeClr val="tx1"/>
              </a:solidFill>
              <a:latin typeface="Verdana" pitchFamily="34" charset="0"/>
              <a:ea typeface="ヒラギノ角ゴ ProN W3" pitchFamily="1" charset="0"/>
              <a:cs typeface="ヒラギノ角ゴ ProN W3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58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9699" y="20639"/>
            <a:ext cx="4876800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Global Cultures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254794" y="2436812"/>
            <a:ext cx="4724400" cy="61213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/>
          <a:lstStyle/>
          <a:p>
            <a:pPr marL="457173" lvl="1" indent="0" algn="ctr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Social Culture</a:t>
            </a:r>
          </a:p>
          <a:p>
            <a:pPr marL="914373" lvl="1" indent="-457200">
              <a:lnSpc>
                <a:spcPct val="110000"/>
              </a:lnSpc>
              <a:spcBef>
                <a:spcPts val="1500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The most important unit of social organization in all cultures is the        	</a:t>
            </a:r>
            <a:r>
              <a:rPr lang="en-US" sz="4000" b="1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family</a:t>
            </a: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.</a:t>
            </a:r>
          </a:p>
          <a:p>
            <a:pPr marL="914373" lvl="1" indent="-457200">
              <a:lnSpc>
                <a:spcPct val="110000"/>
              </a:lnSpc>
              <a:spcBef>
                <a:spcPts val="1500"/>
              </a:spcBef>
              <a:buClrTx/>
              <a:buFont typeface="Arial" panose="020B0604020202020204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endParaRPr lang="en-US" sz="2800" dirty="0">
              <a:solidFill>
                <a:schemeClr val="tx1"/>
              </a:solidFill>
              <a:latin typeface="Verdana" pitchFamily="34" charset="0"/>
              <a:ea typeface="ヒラギノ角ゴ ProN W3" pitchFamily="1" charset="0"/>
              <a:cs typeface="ヒラギノ角ゴ ProN W3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69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Economic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4583" y="1268414"/>
            <a:ext cx="5369423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Economies and World Trade</a:t>
            </a:r>
          </a:p>
          <a:p>
            <a:pPr marL="457174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International trade is costly due to… </a:t>
            </a:r>
          </a:p>
          <a:p>
            <a:pPr lvl="2"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Tariffs</a:t>
            </a:r>
            <a:endParaRPr lang="en-US" sz="2800" u="sng" dirty="0">
              <a:solidFill>
                <a:schemeClr val="tx1"/>
              </a:solidFill>
              <a:latin typeface="Verdana" pitchFamily="34" charset="0"/>
              <a:ea typeface="ヒラギノ角ゴ ProN W3" pitchFamily="1" charset="0"/>
              <a:cs typeface="ヒラギノ角ゴ ProN W3" pitchFamily="1" charset="0"/>
            </a:endParaRPr>
          </a:p>
          <a:p>
            <a:pPr marL="914347" lvl="2" indent="0"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18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(a tax or duty to be paid on a particular class of imports or exports)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Time costs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Expenses associated with different languages, legal systems, or other cultural barriers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endParaRPr lang="en-US" sz="2200" dirty="0">
              <a:solidFill>
                <a:schemeClr val="tx1"/>
              </a:solidFill>
              <a:latin typeface="Verdana" pitchFamily="34" charset="0"/>
              <a:ea typeface="ヒラギノ角ゴ ProN W3" pitchFamily="1" charset="0"/>
              <a:cs typeface="ヒラギノ角ゴ ProN W3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58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Geography</a:t>
            </a:r>
          </a:p>
        </p:txBody>
      </p:sp>
    </p:spTree>
    <p:extLst>
      <p:ext uri="{BB962C8B-B14F-4D97-AF65-F5344CB8AC3E}">
        <p14:creationId xmlns:p14="http://schemas.microsoft.com/office/powerpoint/2010/main" val="1878470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9698" y="20639"/>
            <a:ext cx="9663907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Urban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68413" y="1268414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The Nature of Cities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A metropolitan area includes a city and its suburbs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Over half the world's population lives in these</a:t>
            </a:r>
          </a:p>
        </p:txBody>
      </p:sp>
    </p:spTree>
    <p:extLst>
      <p:ext uri="{BB962C8B-B14F-4D97-AF65-F5344CB8AC3E}">
        <p14:creationId xmlns:p14="http://schemas.microsoft.com/office/powerpoint/2010/main" val="4047168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9698" y="20639"/>
            <a:ext cx="9663907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Urban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68413" y="1268414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The Nature of Cities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Economic bases in cities:</a:t>
            </a:r>
          </a:p>
          <a:p>
            <a:pPr marL="1257247" lvl="2" indent="-3429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Manufacturing</a:t>
            </a:r>
          </a:p>
          <a:p>
            <a:pPr marL="1257247" lvl="2" indent="-3429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Service centers</a:t>
            </a:r>
          </a:p>
          <a:p>
            <a:pPr marL="1257247" lvl="2" indent="-3429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Retail</a:t>
            </a:r>
          </a:p>
        </p:txBody>
      </p:sp>
    </p:spTree>
    <p:extLst>
      <p:ext uri="{BB962C8B-B14F-4D97-AF65-F5344CB8AC3E}">
        <p14:creationId xmlns:p14="http://schemas.microsoft.com/office/powerpoint/2010/main" val="8106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Urban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68413" y="1268414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Patterns of Urbanization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Cities grow or shrink depending on the need for </a:t>
            </a:r>
            <a:r>
              <a:rPr lang="en-US" sz="2200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industry</a:t>
            </a:r>
            <a:r>
              <a:rPr lang="en-US" sz="2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or the supply of natural resources. </a:t>
            </a:r>
          </a:p>
        </p:txBody>
      </p:sp>
    </p:spTree>
    <p:extLst>
      <p:ext uri="{BB962C8B-B14F-4D97-AF65-F5344CB8AC3E}">
        <p14:creationId xmlns:p14="http://schemas.microsoft.com/office/powerpoint/2010/main" val="1574715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Urban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68413" y="1268414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Patterns of Urbanization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New trends in cities:</a:t>
            </a:r>
          </a:p>
          <a:p>
            <a:pPr marL="1257247" lvl="2" indent="-3429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Development of suburban business districts</a:t>
            </a:r>
          </a:p>
          <a:p>
            <a:pPr marL="1257247" lvl="2" indent="-3429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Major </a:t>
            </a:r>
            <a:r>
              <a:rPr lang="en-US" sz="2200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diversified</a:t>
            </a:r>
            <a:r>
              <a:rPr lang="en-US" sz="2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centers</a:t>
            </a:r>
          </a:p>
        </p:txBody>
      </p:sp>
    </p:spTree>
    <p:extLst>
      <p:ext uri="{BB962C8B-B14F-4D97-AF65-F5344CB8AC3E}">
        <p14:creationId xmlns:p14="http://schemas.microsoft.com/office/powerpoint/2010/main" val="2616510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Urban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7630" y="1318418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Challenges of Urban Growth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Problems</a:t>
            </a:r>
            <a:r>
              <a:rPr lang="en-US" sz="2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with urbanization:</a:t>
            </a:r>
          </a:p>
          <a:p>
            <a:pPr marL="1257247" lvl="2" indent="-3429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Energy</a:t>
            </a:r>
          </a:p>
          <a:p>
            <a:pPr marL="1257247" lvl="2" indent="-3429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Education</a:t>
            </a:r>
          </a:p>
          <a:p>
            <a:pPr marL="1257247" lvl="2" indent="-3429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Health care</a:t>
            </a:r>
          </a:p>
          <a:p>
            <a:pPr marL="1257247" lvl="2" indent="-3429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Transportation</a:t>
            </a:r>
          </a:p>
          <a:p>
            <a:pPr marL="1257247" lvl="2" indent="-3429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Sanitation</a:t>
            </a:r>
          </a:p>
          <a:p>
            <a:pPr marL="1257247" lvl="2" indent="-3429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Physical security</a:t>
            </a:r>
          </a:p>
        </p:txBody>
      </p:sp>
    </p:spTree>
    <p:extLst>
      <p:ext uri="{BB962C8B-B14F-4D97-AF65-F5344CB8AC3E}">
        <p14:creationId xmlns:p14="http://schemas.microsoft.com/office/powerpoint/2010/main" val="65411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9701" y="20639"/>
            <a:ext cx="6920705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Urban Geography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956" y="1318418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Challenges of Urban Growth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Problems with urbanization:</a:t>
            </a:r>
          </a:p>
          <a:p>
            <a:pPr marL="1257247" lvl="2" indent="-3429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Poor housing</a:t>
            </a:r>
          </a:p>
          <a:p>
            <a:pPr marL="1257247" lvl="2" indent="-3429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Homelessness</a:t>
            </a:r>
          </a:p>
          <a:p>
            <a:pPr marL="1257247" lvl="2" indent="-3429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Pollution</a:t>
            </a:r>
          </a:p>
          <a:p>
            <a:pPr marL="1257247" lvl="2" indent="-342900">
              <a:lnSpc>
                <a:spcPct val="110000"/>
              </a:lnSpc>
              <a:spcBef>
                <a:spcPts val="1500"/>
              </a:spcBef>
              <a:buClrTx/>
              <a:buFont typeface="Courier New" panose="02070309020205020404" pitchFamily="49" charset="0"/>
              <a:buChar char="o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Social problems</a:t>
            </a:r>
          </a:p>
          <a:p>
            <a:pPr marL="1714420" lvl="3" indent="-342900">
              <a:lnSpc>
                <a:spcPct val="110000"/>
              </a:lnSpc>
              <a:spcBef>
                <a:spcPts val="1500"/>
              </a:spcBef>
              <a:buClrTx/>
              <a:buFont typeface="Wingdings" panose="05000000000000000000" pitchFamily="2" charset="2"/>
              <a:buChar char="§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Addiction</a:t>
            </a:r>
          </a:p>
          <a:p>
            <a:pPr marL="1714420" lvl="3" indent="-342900">
              <a:lnSpc>
                <a:spcPct val="110000"/>
              </a:lnSpc>
              <a:spcBef>
                <a:spcPts val="1500"/>
              </a:spcBef>
              <a:buClrTx/>
              <a:buFont typeface="Wingdings" panose="05000000000000000000" pitchFamily="2" charset="2"/>
              <a:buChar char="§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Crime</a:t>
            </a:r>
          </a:p>
          <a:p>
            <a:pPr marL="1714420" lvl="3" indent="-342900">
              <a:lnSpc>
                <a:spcPct val="110000"/>
              </a:lnSpc>
              <a:spcBef>
                <a:spcPts val="1500"/>
              </a:spcBef>
              <a:buClrTx/>
              <a:buFont typeface="Wingdings" panose="05000000000000000000" pitchFamily="2" charset="2"/>
              <a:buChar char="§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Gang violence</a:t>
            </a: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endParaRPr lang="en-US" sz="2200" dirty="0">
              <a:solidFill>
                <a:schemeClr val="tx1"/>
              </a:solidFill>
              <a:latin typeface="Verdana" pitchFamily="34" charset="0"/>
              <a:ea typeface="ヒラギノ角ゴ ProN W3" pitchFamily="1" charset="0"/>
              <a:cs typeface="ヒラギノ角ゴ ProN W3" pitchFamily="1" charset="0"/>
            </a:endParaRP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endParaRPr lang="en-US" sz="2200" dirty="0">
              <a:solidFill>
                <a:schemeClr val="tx1"/>
              </a:solidFill>
              <a:latin typeface="Verdana" pitchFamily="34" charset="0"/>
              <a:ea typeface="ヒラギノ角ゴ ProN W3" pitchFamily="1" charset="0"/>
              <a:cs typeface="ヒラギノ角ゴ ProN W3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806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9699" y="20639"/>
            <a:ext cx="4876800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Global Cultures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268413" y="1268414"/>
            <a:ext cx="7826375" cy="497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/>
          <a:lstStyle/>
          <a:p>
            <a:pPr marL="457173" lvl="1" indent="0">
              <a:lnSpc>
                <a:spcPct val="110000"/>
              </a:lnSpc>
              <a:spcBef>
                <a:spcPts val="1500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Elements of Culture</a:t>
            </a:r>
            <a:endParaRPr lang="en-US" sz="2200" dirty="0">
              <a:solidFill>
                <a:schemeClr val="tx1"/>
              </a:solidFill>
              <a:latin typeface="Verdana" pitchFamily="34" charset="0"/>
              <a:ea typeface="ヒラギノ角ゴ ProN W3" pitchFamily="1" charset="0"/>
              <a:cs typeface="ヒラギノ角ゴ ProN W3" pitchFamily="1" charset="0"/>
            </a:endParaRPr>
          </a:p>
          <a:p>
            <a:pPr lvl="1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Cultural regions: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Areas with certain </a:t>
            </a:r>
            <a:r>
              <a:rPr lang="en-US" sz="2200" u="sng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traits</a:t>
            </a:r>
            <a:r>
              <a:rPr lang="en-US" sz="2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 in common</a:t>
            </a:r>
          </a:p>
          <a:p>
            <a:pPr lvl="2">
              <a:lnSpc>
                <a:spcPct val="110000"/>
              </a:lnSpc>
              <a:spcBef>
                <a:spcPts val="1500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200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i.e. similar economic systems or government</a:t>
            </a:r>
          </a:p>
        </p:txBody>
      </p:sp>
    </p:spTree>
    <p:extLst>
      <p:ext uri="{BB962C8B-B14F-4D97-AF65-F5344CB8AC3E}">
        <p14:creationId xmlns:p14="http://schemas.microsoft.com/office/powerpoint/2010/main" val="38531446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54806" y="912812"/>
            <a:ext cx="9448800" cy="520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375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Cultural Change</a:t>
            </a:r>
            <a:endParaRPr lang="en-US" sz="2800" dirty="0">
              <a:solidFill>
                <a:srgbClr val="000000"/>
              </a:solidFill>
              <a:latin typeface="Verdana" pitchFamily="1" charset="0"/>
              <a:ea typeface="Geneva" pitchFamily="1" charset="0"/>
              <a:cs typeface="Geneva" pitchFamily="1" charset="0"/>
            </a:endParaRPr>
          </a:p>
          <a:p>
            <a:pPr lvl="1">
              <a:lnSpc>
                <a:spcPct val="110000"/>
              </a:lnSpc>
              <a:spcBef>
                <a:spcPts val="1375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rgbClr val="000000"/>
                </a:solidFill>
                <a:latin typeface="Verdana" pitchFamily="1" charset="0"/>
                <a:ea typeface="Geneva" pitchFamily="1" charset="0"/>
                <a:cs typeface="Geneva" pitchFamily="1" charset="0"/>
              </a:rPr>
              <a:t>Constantly changing:</a:t>
            </a:r>
          </a:p>
          <a:p>
            <a:pPr lvl="2">
              <a:lnSpc>
                <a:spcPct val="110000"/>
              </a:lnSpc>
              <a:spcBef>
                <a:spcPts val="1375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rgbClr val="000000"/>
                </a:solidFill>
                <a:latin typeface="Verdana" pitchFamily="1" charset="0"/>
                <a:ea typeface="Geneva" pitchFamily="1" charset="0"/>
                <a:cs typeface="Geneva" pitchFamily="1" charset="0"/>
              </a:rPr>
              <a:t>New ideas</a:t>
            </a:r>
          </a:p>
          <a:p>
            <a:pPr lvl="2">
              <a:lnSpc>
                <a:spcPct val="110000"/>
              </a:lnSpc>
              <a:spcBef>
                <a:spcPts val="1375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u="sng" dirty="0">
                <a:solidFill>
                  <a:srgbClr val="000000"/>
                </a:solidFill>
                <a:latin typeface="Verdana" pitchFamily="1" charset="0"/>
                <a:ea typeface="Geneva" pitchFamily="1" charset="0"/>
                <a:cs typeface="Geneva" pitchFamily="1" charset="0"/>
              </a:rPr>
              <a:t>Lifestyles</a:t>
            </a:r>
          </a:p>
          <a:p>
            <a:pPr lvl="2">
              <a:lnSpc>
                <a:spcPct val="110000"/>
              </a:lnSpc>
              <a:spcBef>
                <a:spcPts val="1375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u="sng" dirty="0">
                <a:solidFill>
                  <a:srgbClr val="000000"/>
                </a:solidFill>
                <a:latin typeface="Verdana" pitchFamily="1" charset="0"/>
                <a:ea typeface="Geneva" pitchFamily="1" charset="0"/>
                <a:cs typeface="Geneva" pitchFamily="1" charset="0"/>
              </a:rPr>
              <a:t>Inventions</a:t>
            </a:r>
          </a:p>
          <a:p>
            <a:pPr lvl="2">
              <a:lnSpc>
                <a:spcPct val="110000"/>
              </a:lnSpc>
              <a:spcBef>
                <a:spcPts val="1375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rgbClr val="000000"/>
                </a:solidFill>
                <a:latin typeface="Verdana" pitchFamily="1" charset="0"/>
                <a:ea typeface="Geneva" pitchFamily="1" charset="0"/>
                <a:cs typeface="Geneva" pitchFamily="1" charset="0"/>
              </a:rPr>
              <a:t>Spatial interactions (such as trade and migration).</a:t>
            </a:r>
            <a:endParaRPr lang="en-US" dirty="0">
              <a:solidFill>
                <a:schemeClr val="tx1"/>
              </a:solidFill>
              <a:latin typeface="Verdana" pitchFamily="1" charset="0"/>
              <a:ea typeface="Geneva" pitchFamily="1" charset="0"/>
              <a:cs typeface="Geneva" pitchFamily="1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41288" y="20639"/>
            <a:ext cx="4876800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Global Cultures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78606" y="912812"/>
            <a:ext cx="9296400" cy="520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375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Cultural Change</a:t>
            </a:r>
            <a:endParaRPr lang="en-US" dirty="0">
              <a:solidFill>
                <a:srgbClr val="000000"/>
              </a:solidFill>
              <a:latin typeface="Verdana" pitchFamily="1" charset="0"/>
              <a:ea typeface="Geneva" pitchFamily="1" charset="0"/>
              <a:cs typeface="Geneva" pitchFamily="1" charset="0"/>
            </a:endParaRPr>
          </a:p>
          <a:p>
            <a:pPr lvl="1">
              <a:lnSpc>
                <a:spcPct val="110000"/>
              </a:lnSpc>
              <a:spcBef>
                <a:spcPts val="1375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1" charset="0"/>
                <a:ea typeface="Geneva" pitchFamily="1" charset="0"/>
                <a:cs typeface="Geneva" pitchFamily="1" charset="0"/>
              </a:rPr>
              <a:t>The first civilizations arose in </a:t>
            </a:r>
            <a:r>
              <a:rPr lang="en-US" u="sng" dirty="0">
                <a:solidFill>
                  <a:schemeClr val="tx1"/>
                </a:solidFill>
                <a:latin typeface="Verdana" pitchFamily="1" charset="0"/>
                <a:ea typeface="Geneva" pitchFamily="1" charset="0"/>
                <a:cs typeface="Geneva" pitchFamily="1" charset="0"/>
              </a:rPr>
              <a:t>culture hearths</a:t>
            </a:r>
          </a:p>
          <a:p>
            <a:pPr marL="914347" lvl="2" indent="0">
              <a:lnSpc>
                <a:spcPct val="110000"/>
              </a:lnSpc>
              <a:spcBef>
                <a:spcPts val="1375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b="0" i="0" dirty="0">
                <a:solidFill>
                  <a:srgbClr val="040C2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(a place of origin for a widespread cultural trend)</a:t>
            </a:r>
            <a:endParaRPr lang="en-US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Geneva" pitchFamily="1" charset="0"/>
            </a:endParaRPr>
          </a:p>
          <a:p>
            <a:pPr lvl="1">
              <a:lnSpc>
                <a:spcPct val="110000"/>
              </a:lnSpc>
              <a:spcBef>
                <a:spcPts val="1375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dirty="0">
                <a:solidFill>
                  <a:schemeClr val="tx1"/>
                </a:solidFill>
                <a:latin typeface="Verdana" pitchFamily="1" charset="0"/>
                <a:ea typeface="Geneva" pitchFamily="1" charset="0"/>
                <a:cs typeface="Geneva" pitchFamily="1" charset="0"/>
              </a:rPr>
              <a:t>Emerged from farming settlements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41288" y="20639"/>
            <a:ext cx="4876800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Global Cultures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56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68414" y="1268414"/>
            <a:ext cx="7849393" cy="520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375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Cultural Change</a:t>
            </a:r>
            <a:endParaRPr lang="en-US" sz="2800" dirty="0">
              <a:solidFill>
                <a:srgbClr val="000000"/>
              </a:solidFill>
              <a:latin typeface="Verdana" pitchFamily="1" charset="0"/>
              <a:ea typeface="Geneva" pitchFamily="1" charset="0"/>
              <a:cs typeface="Geneva" pitchFamily="1" charset="0"/>
            </a:endParaRPr>
          </a:p>
          <a:p>
            <a:pPr lvl="1">
              <a:lnSpc>
                <a:spcPct val="110000"/>
              </a:lnSpc>
              <a:spcBef>
                <a:spcPts val="1375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1" charset="0"/>
                <a:ea typeface="Geneva" pitchFamily="1" charset="0"/>
                <a:cs typeface="Geneva" pitchFamily="1" charset="0"/>
              </a:rPr>
              <a:t>Food surplus = focus on long-distance trade</a:t>
            </a:r>
          </a:p>
          <a:p>
            <a:pPr lvl="2">
              <a:lnSpc>
                <a:spcPct val="110000"/>
              </a:lnSpc>
              <a:spcBef>
                <a:spcPts val="1375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1" charset="0"/>
                <a:ea typeface="Geneva" pitchFamily="1" charset="0"/>
                <a:cs typeface="Geneva" pitchFamily="1" charset="0"/>
              </a:rPr>
              <a:t>Led to the development of </a:t>
            </a:r>
            <a:r>
              <a:rPr lang="en-US" sz="2800" u="sng" dirty="0">
                <a:solidFill>
                  <a:schemeClr val="tx1"/>
                </a:solidFill>
                <a:latin typeface="Verdana" pitchFamily="1" charset="0"/>
                <a:ea typeface="Geneva" pitchFamily="1" charset="0"/>
                <a:cs typeface="Geneva" pitchFamily="1" charset="0"/>
              </a:rPr>
              <a:t>complex</a:t>
            </a:r>
            <a:r>
              <a:rPr lang="en-US" sz="2800" dirty="0">
                <a:solidFill>
                  <a:schemeClr val="tx1"/>
                </a:solidFill>
                <a:latin typeface="Verdana" pitchFamily="1" charset="0"/>
                <a:ea typeface="Geneva" pitchFamily="1" charset="0"/>
                <a:cs typeface="Geneva" pitchFamily="1" charset="0"/>
              </a:rPr>
              <a:t> social systems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41288" y="20639"/>
            <a:ext cx="4876800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Global Cultures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56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29737" y="1268413"/>
            <a:ext cx="4092150" cy="63484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 anchor="t"/>
          <a:lstStyle/>
          <a:p>
            <a:pPr marL="457173" lvl="1" indent="0">
              <a:lnSpc>
                <a:spcPct val="110000"/>
              </a:lnSpc>
              <a:spcBef>
                <a:spcPts val="1375"/>
              </a:spcBef>
              <a:buClrTx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b="1" dirty="0">
                <a:solidFill>
                  <a:schemeClr val="tx1"/>
                </a:solidFill>
                <a:latin typeface="Verdana" pitchFamily="34" charset="0"/>
                <a:ea typeface="ヒラギノ角ゴ ProN W3" pitchFamily="1" charset="0"/>
                <a:cs typeface="ヒラギノ角ゴ ProN W3" pitchFamily="1" charset="0"/>
              </a:rPr>
              <a:t>Cultural Change</a:t>
            </a:r>
            <a:endParaRPr lang="en-US" sz="2800" dirty="0">
              <a:solidFill>
                <a:srgbClr val="000000"/>
              </a:solidFill>
              <a:latin typeface="Verdana" pitchFamily="1" charset="0"/>
              <a:ea typeface="Geneva" pitchFamily="1" charset="0"/>
              <a:cs typeface="Geneva" pitchFamily="1" charset="0"/>
            </a:endParaRPr>
          </a:p>
          <a:p>
            <a:pPr lvl="1">
              <a:lnSpc>
                <a:spcPct val="110000"/>
              </a:lnSpc>
              <a:spcBef>
                <a:spcPts val="1375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1" charset="0"/>
                <a:ea typeface="Geneva" pitchFamily="1" charset="0"/>
                <a:cs typeface="Geneva" pitchFamily="1" charset="0"/>
              </a:rPr>
              <a:t>Technology</a:t>
            </a:r>
          </a:p>
          <a:p>
            <a:pPr lvl="2">
              <a:lnSpc>
                <a:spcPct val="110000"/>
              </a:lnSpc>
              <a:spcBef>
                <a:spcPts val="1375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1" charset="0"/>
                <a:ea typeface="Geneva" pitchFamily="1" charset="0"/>
                <a:cs typeface="Geneva" pitchFamily="1" charset="0"/>
              </a:rPr>
              <a:t>Increases cultural </a:t>
            </a:r>
            <a:r>
              <a:rPr lang="en-US" sz="2800" u="sng" dirty="0">
                <a:solidFill>
                  <a:schemeClr val="tx1"/>
                </a:solidFill>
                <a:latin typeface="Verdana" pitchFamily="1" charset="0"/>
                <a:ea typeface="Geneva" pitchFamily="1" charset="0"/>
                <a:cs typeface="Geneva" pitchFamily="1" charset="0"/>
              </a:rPr>
              <a:t>contact</a:t>
            </a:r>
          </a:p>
          <a:p>
            <a:pPr lvl="2">
              <a:lnSpc>
                <a:spcPct val="110000"/>
              </a:lnSpc>
              <a:spcBef>
                <a:spcPts val="1375"/>
              </a:spcBef>
              <a:buClrTx/>
              <a:buFont typeface="Arial" pitchFamily="34" charset="0"/>
              <a:buChar char="•"/>
              <a:tabLst>
                <a:tab pos="0" algn="l"/>
                <a:tab pos="457173" algn="l"/>
                <a:tab pos="914347" algn="l"/>
                <a:tab pos="1371520" algn="l"/>
                <a:tab pos="1828694" algn="l"/>
                <a:tab pos="2285868" algn="l"/>
                <a:tab pos="2743042" algn="l"/>
                <a:tab pos="3200215" algn="l"/>
                <a:tab pos="3657389" algn="l"/>
                <a:tab pos="4114562" algn="l"/>
                <a:tab pos="4571735" algn="l"/>
                <a:tab pos="5028909" algn="l"/>
                <a:tab pos="5486082" algn="l"/>
                <a:tab pos="5943257" algn="l"/>
                <a:tab pos="6400430" algn="l"/>
                <a:tab pos="6857604" algn="l"/>
                <a:tab pos="7314777" algn="l"/>
                <a:tab pos="7771950" algn="l"/>
                <a:tab pos="8229124" algn="l"/>
                <a:tab pos="8686297" algn="l"/>
                <a:tab pos="9143471" algn="l"/>
              </a:tabLst>
            </a:pPr>
            <a:r>
              <a:rPr lang="en-US" sz="2800" dirty="0">
                <a:solidFill>
                  <a:schemeClr val="tx1"/>
                </a:solidFill>
                <a:latin typeface="Verdana" pitchFamily="1" charset="0"/>
                <a:ea typeface="Geneva" pitchFamily="1" charset="0"/>
                <a:cs typeface="Geneva" pitchFamily="1" charset="0"/>
              </a:rPr>
              <a:t>Promotes cultural </a:t>
            </a:r>
            <a:r>
              <a:rPr lang="en-US" sz="2800" u="sng" dirty="0">
                <a:solidFill>
                  <a:schemeClr val="tx1"/>
                </a:solidFill>
                <a:latin typeface="Verdana" pitchFamily="1" charset="0"/>
                <a:ea typeface="Geneva" pitchFamily="1" charset="0"/>
                <a:cs typeface="Geneva" pitchFamily="1" charset="0"/>
              </a:rPr>
              <a:t>change</a:t>
            </a:r>
            <a:r>
              <a:rPr lang="en-US" sz="2800" dirty="0">
                <a:solidFill>
                  <a:schemeClr val="tx1"/>
                </a:solidFill>
                <a:latin typeface="Verdana" pitchFamily="1" charset="0"/>
                <a:ea typeface="Geneva" pitchFamily="1" charset="0"/>
                <a:cs typeface="Geneva" pitchFamily="1" charset="0"/>
              </a:rPr>
              <a:t> as ideas spread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41288" y="20639"/>
            <a:ext cx="4876800" cy="710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95" tIns="46797" rIns="89995" bIns="46797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Global Cultures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56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3909</TotalTime>
  <Words>872</Words>
  <Application>Microsoft Office PowerPoint</Application>
  <PresentationFormat>Custom</PresentationFormat>
  <Paragraphs>269</Paragraphs>
  <Slides>47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Courier New</vt:lpstr>
      <vt:lpstr>Georgia</vt:lpstr>
      <vt:lpstr>Myriad Pro</vt:lpstr>
      <vt:lpstr>Times New Roman</vt:lpstr>
      <vt:lpstr>Trebuchet MS</vt:lpstr>
      <vt:lpstr>Verdana</vt:lpstr>
      <vt:lpstr>Wingdings</vt:lpstr>
      <vt:lpstr>Slipstream</vt:lpstr>
      <vt:lpstr>Unit 5: The Human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Population Geography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Political Geography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 Geography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Urban Geography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Larkin</dc:creator>
  <cp:lastModifiedBy>Jonathan Miller</cp:lastModifiedBy>
  <cp:revision>70</cp:revision>
  <cp:lastPrinted>1601-01-01T00:00:00Z</cp:lastPrinted>
  <dcterms:created xsi:type="dcterms:W3CDTF">2010-10-27T23:17:57Z</dcterms:created>
  <dcterms:modified xsi:type="dcterms:W3CDTF">2023-12-15T17:55:11Z</dcterms:modified>
</cp:coreProperties>
</file>