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3" r:id="rId3"/>
    <p:sldId id="258" r:id="rId4"/>
    <p:sldId id="270" r:id="rId5"/>
    <p:sldId id="271" r:id="rId6"/>
    <p:sldId id="259" r:id="rId7"/>
    <p:sldId id="257" r:id="rId8"/>
    <p:sldId id="260" r:id="rId9"/>
    <p:sldId id="261" r:id="rId10"/>
    <p:sldId id="262" r:id="rId11"/>
    <p:sldId id="298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2" r:id="rId20"/>
    <p:sldId id="274" r:id="rId21"/>
    <p:sldId id="299" r:id="rId22"/>
    <p:sldId id="275" r:id="rId23"/>
    <p:sldId id="276" r:id="rId24"/>
    <p:sldId id="277" r:id="rId25"/>
    <p:sldId id="278" r:id="rId26"/>
    <p:sldId id="281" r:id="rId27"/>
    <p:sldId id="279" r:id="rId28"/>
    <p:sldId id="280" r:id="rId29"/>
    <p:sldId id="282" r:id="rId30"/>
    <p:sldId id="283" r:id="rId31"/>
    <p:sldId id="284" r:id="rId32"/>
    <p:sldId id="285" r:id="rId33"/>
    <p:sldId id="294" r:id="rId34"/>
    <p:sldId id="286" r:id="rId35"/>
    <p:sldId id="287" r:id="rId36"/>
    <p:sldId id="295" r:id="rId37"/>
    <p:sldId id="288" r:id="rId38"/>
    <p:sldId id="289" r:id="rId39"/>
    <p:sldId id="290" r:id="rId40"/>
    <p:sldId id="291" r:id="rId41"/>
    <p:sldId id="293" r:id="rId42"/>
    <p:sldId id="297" r:id="rId43"/>
    <p:sldId id="296" r:id="rId44"/>
    <p:sldId id="292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1738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D332F-507B-4AB6-8546-A52760B9EA0C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F749-888B-4ECC-8C08-475577280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D332F-507B-4AB6-8546-A52760B9EA0C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F749-888B-4ECC-8C08-475577280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D332F-507B-4AB6-8546-A52760B9EA0C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F749-888B-4ECC-8C08-475577280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D332F-507B-4AB6-8546-A52760B9EA0C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F749-888B-4ECC-8C08-475577280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D332F-507B-4AB6-8546-A52760B9EA0C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F749-888B-4ECC-8C08-475577280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D332F-507B-4AB6-8546-A52760B9EA0C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F749-888B-4ECC-8C08-475577280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D332F-507B-4AB6-8546-A52760B9EA0C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F749-888B-4ECC-8C08-475577280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D332F-507B-4AB6-8546-A52760B9EA0C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F749-888B-4ECC-8C08-475577280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D332F-507B-4AB6-8546-A52760B9EA0C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F749-888B-4ECC-8C08-475577280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D332F-507B-4AB6-8546-A52760B9EA0C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F749-888B-4ECC-8C08-475577280A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D332F-507B-4AB6-8546-A52760B9EA0C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2F749-888B-4ECC-8C08-475577280A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CB2F749-888B-4ECC-8C08-475577280A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0FD332F-507B-4AB6-8546-A52760B9EA0C}" type="datetimeFigureOut">
              <a:rPr lang="en-US" smtClean="0"/>
              <a:pPr/>
              <a:t>11/13/2015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//upload.wikimedia.org/wikipedia/commons/b/bd/French_and_Indian_War.p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vimeo.com/2562400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8458200" cy="1295400"/>
          </a:xfrm>
        </p:spPr>
        <p:txBody>
          <a:bodyPr/>
          <a:lstStyle/>
          <a:p>
            <a:pPr algn="ctr"/>
            <a:r>
              <a:rPr lang="en-US" sz="5400" b="1" dirty="0" smtClean="0"/>
              <a:t>The French and Indian War</a:t>
            </a:r>
            <a:endParaRPr lang="en-US" sz="5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10141"/>
            <a:ext cx="7391400" cy="406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n-US" dirty="0" smtClean="0"/>
              <a:t>Native Allies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04800"/>
            <a:ext cx="3962400" cy="6553200"/>
          </a:xfrm>
        </p:spPr>
        <p:txBody>
          <a:bodyPr>
            <a:normAutofit/>
          </a:bodyPr>
          <a:lstStyle/>
          <a:p>
            <a:r>
              <a:rPr lang="en-US" dirty="0"/>
              <a:t>Both the French and </a:t>
            </a:r>
            <a:r>
              <a:rPr lang="en-US" dirty="0" smtClean="0"/>
              <a:t>the English </a:t>
            </a:r>
            <a:r>
              <a:rPr lang="en-US" dirty="0"/>
              <a:t>tried become </a:t>
            </a:r>
            <a:r>
              <a:rPr lang="en-US" u="sng" dirty="0" smtClean="0"/>
              <a:t>allies</a:t>
            </a:r>
            <a:r>
              <a:rPr lang="en-US" dirty="0" smtClean="0"/>
              <a:t> with </a:t>
            </a:r>
            <a:r>
              <a:rPr lang="en-US" dirty="0"/>
              <a:t>the Native </a:t>
            </a:r>
            <a:r>
              <a:rPr lang="en-US" dirty="0" smtClean="0"/>
              <a:t>Americans because </a:t>
            </a:r>
            <a:r>
              <a:rPr lang="en-US" dirty="0"/>
              <a:t>the Native </a:t>
            </a:r>
            <a:r>
              <a:rPr lang="en-US" dirty="0" smtClean="0"/>
              <a:t>Americans controlled </a:t>
            </a:r>
            <a:r>
              <a:rPr lang="en-US" dirty="0"/>
              <a:t>the </a:t>
            </a:r>
            <a:r>
              <a:rPr lang="en-US" u="sng" dirty="0"/>
              <a:t>fur</a:t>
            </a:r>
            <a:r>
              <a:rPr lang="en-US" dirty="0"/>
              <a:t> trade. </a:t>
            </a:r>
            <a:endParaRPr lang="en-US" dirty="0" smtClean="0"/>
          </a:p>
          <a:p>
            <a:r>
              <a:rPr lang="en-US" dirty="0" smtClean="0"/>
              <a:t>Many Native </a:t>
            </a:r>
            <a:r>
              <a:rPr lang="en-US" dirty="0"/>
              <a:t>Americans </a:t>
            </a:r>
            <a:r>
              <a:rPr lang="en-US" dirty="0" smtClean="0"/>
              <a:t>believed that </a:t>
            </a:r>
            <a:r>
              <a:rPr lang="en-US" dirty="0"/>
              <a:t>the only way for them </a:t>
            </a:r>
            <a:r>
              <a:rPr lang="en-US" dirty="0" smtClean="0"/>
              <a:t>to </a:t>
            </a:r>
            <a:r>
              <a:rPr lang="en-US" u="sng" dirty="0" smtClean="0"/>
              <a:t>protect</a:t>
            </a:r>
            <a:r>
              <a:rPr lang="en-US" dirty="0" smtClean="0"/>
              <a:t> </a:t>
            </a:r>
            <a:r>
              <a:rPr lang="en-US" dirty="0"/>
              <a:t>themselves was </a:t>
            </a:r>
            <a:r>
              <a:rPr lang="en-US" dirty="0" smtClean="0"/>
              <a:t>to take </a:t>
            </a:r>
            <a:r>
              <a:rPr lang="en-US" dirty="0"/>
              <a:t>sides with one of </a:t>
            </a:r>
            <a:r>
              <a:rPr lang="en-US" dirty="0" smtClean="0"/>
              <a:t>the countries </a:t>
            </a:r>
            <a:r>
              <a:rPr lang="en-US" dirty="0"/>
              <a:t>in the coming war.</a:t>
            </a:r>
          </a:p>
        </p:txBody>
      </p:sp>
      <p:pic>
        <p:nvPicPr>
          <p:cNvPr id="10242" name="Picture 2" descr="File:French and Indian Wa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43502"/>
            <a:ext cx="4572000" cy="5814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543800" cy="1143000"/>
          </a:xfrm>
        </p:spPr>
        <p:txBody>
          <a:bodyPr/>
          <a:lstStyle/>
          <a:p>
            <a:r>
              <a:rPr lang="en-US" sz="4800" dirty="0" smtClean="0"/>
              <a:t>Reason to Side With the…..</a:t>
            </a:r>
            <a:endParaRPr lang="en-US" sz="4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95400" y="4419600"/>
            <a:ext cx="6400800" cy="91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Let’s Discuss!!!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3489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Shots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3058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Robert </a:t>
            </a:r>
            <a:r>
              <a:rPr lang="en-US" dirty="0"/>
              <a:t>Dinwiddie, Lieutenant Governor of </a:t>
            </a:r>
            <a:r>
              <a:rPr lang="en-US" dirty="0" smtClean="0"/>
              <a:t>Virginia, wanted </a:t>
            </a:r>
            <a:r>
              <a:rPr lang="en-US" dirty="0"/>
              <a:t>to protect the frontier of Virginia from French advances. </a:t>
            </a:r>
            <a:endParaRPr lang="en-US" dirty="0" smtClean="0"/>
          </a:p>
        </p:txBody>
      </p:sp>
      <p:pic>
        <p:nvPicPr>
          <p:cNvPr id="9218" name="Picture 2" descr="http://www.newscotland1398.net/remem/7yw-for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71800"/>
            <a:ext cx="4982919" cy="3886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029200" y="2514600"/>
            <a:ext cx="4114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He wanted to build a </a:t>
            </a:r>
            <a:r>
              <a:rPr lang="en-US" sz="2600" u="sng" dirty="0" smtClean="0"/>
              <a:t>fort</a:t>
            </a:r>
            <a:r>
              <a:rPr lang="en-US" sz="2600" dirty="0" smtClean="0"/>
              <a:t> where the Monongahela River and Allegheny River came together to form the Ohio River. He sent </a:t>
            </a:r>
            <a:r>
              <a:rPr lang="en-US" sz="2600" u="sng" dirty="0" smtClean="0"/>
              <a:t>150</a:t>
            </a:r>
            <a:r>
              <a:rPr lang="en-US" sz="2600" dirty="0" smtClean="0"/>
              <a:t> men to build the fort under the command of a man named Major George </a:t>
            </a:r>
            <a:r>
              <a:rPr lang="en-US" sz="2600" u="sng" dirty="0" smtClean="0"/>
              <a:t>Washington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Fort Duquesne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219200"/>
            <a:ext cx="4495800" cy="48006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Lucida Handwriting" pitchFamily="66" charset="0"/>
              </a:rPr>
              <a:t>   To </a:t>
            </a:r>
            <a:r>
              <a:rPr lang="en-US" dirty="0">
                <a:latin typeface="Lucida Handwriting" pitchFamily="66" charset="0"/>
              </a:rPr>
              <a:t>Washington's horror </a:t>
            </a:r>
            <a:r>
              <a:rPr lang="en-US" dirty="0" smtClean="0">
                <a:latin typeface="Lucida Handwriting" pitchFamily="66" charset="0"/>
              </a:rPr>
              <a:t>he realized </a:t>
            </a:r>
            <a:r>
              <a:rPr lang="en-US" dirty="0">
                <a:latin typeface="Lucida Handwriting" pitchFamily="66" charset="0"/>
              </a:rPr>
              <a:t>that the French had already built a fort in the exact spot on which he was planning to build his fort!</a:t>
            </a:r>
          </a:p>
          <a:p>
            <a:endParaRPr lang="en-US" dirty="0"/>
          </a:p>
        </p:txBody>
      </p:sp>
      <p:pic>
        <p:nvPicPr>
          <p:cNvPr id="8194" name="Picture 2" descr="http://www.pitt.edu/~eofarb/ft_du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36005"/>
            <a:ext cx="4419600" cy="5521995"/>
          </a:xfrm>
          <a:prstGeom prst="rect">
            <a:avLst/>
          </a:prstGeom>
          <a:noFill/>
        </p:spPr>
      </p:pic>
      <p:pic>
        <p:nvPicPr>
          <p:cNvPr id="8196" name="Picture 4" descr="http://www.brooklineconnection.com/history/Facts/images/FtDuques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8031" y="4267200"/>
            <a:ext cx="3605969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Washington’s Surprise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Lucida Handwriting" pitchFamily="66" charset="0"/>
              </a:rPr>
              <a:t>Washington did not give up on his mission. He continued toward Fort Duquesne. </a:t>
            </a:r>
            <a:endParaRPr lang="en-US" dirty="0" smtClean="0">
              <a:latin typeface="Lucida Handwriting" pitchFamily="66" charset="0"/>
            </a:endParaRPr>
          </a:p>
          <a:p>
            <a:r>
              <a:rPr lang="en-US" dirty="0" smtClean="0">
                <a:latin typeface="Lucida Handwriting" pitchFamily="66" charset="0"/>
              </a:rPr>
              <a:t>Along </a:t>
            </a:r>
            <a:r>
              <a:rPr lang="en-US" dirty="0">
                <a:latin typeface="Lucida Handwriting" pitchFamily="66" charset="0"/>
              </a:rPr>
              <a:t>the way he defeated a small French scouting party.</a:t>
            </a:r>
          </a:p>
          <a:p>
            <a:endParaRPr lang="en-US" dirty="0"/>
          </a:p>
        </p:txBody>
      </p:sp>
      <p:pic>
        <p:nvPicPr>
          <p:cNvPr id="7170" name="Picture 2" descr="http://www.xtimeline.com/__UserPic_Large/4754/ELT200802010112035153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553690"/>
            <a:ext cx="4114800" cy="3304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s.virtualology.com/images/8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6019800" cy="4724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Fort Necessity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1524000"/>
            <a:ext cx="2895600" cy="5334000"/>
          </a:xfrm>
        </p:spPr>
        <p:txBody>
          <a:bodyPr>
            <a:normAutofit/>
          </a:bodyPr>
          <a:lstStyle/>
          <a:p>
            <a:r>
              <a:rPr lang="en-US" dirty="0">
                <a:latin typeface="Lucida Handwriting" pitchFamily="66" charset="0"/>
              </a:rPr>
              <a:t>Washington was warned of an imminent French attack so he ordered his men to construct a crude defensive fort that they named Fort Necessity.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of the fighting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Lucida Handwriting" pitchFamily="66" charset="0"/>
              </a:rPr>
              <a:t>Though Washington defeated a small group of French soldiers, Washington </a:t>
            </a:r>
            <a:r>
              <a:rPr lang="en-US" dirty="0">
                <a:latin typeface="Lucida Handwriting" pitchFamily="66" charset="0"/>
              </a:rPr>
              <a:t>was outnumbered so he surrendered and returned to Virginia.</a:t>
            </a:r>
          </a:p>
          <a:p>
            <a:endParaRPr lang="en-US" dirty="0"/>
          </a:p>
        </p:txBody>
      </p:sp>
      <p:pic>
        <p:nvPicPr>
          <p:cNvPr id="5122" name="Picture 2" descr="http://www.mrnussbaum.com/presidents/images/wash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5200"/>
            <a:ext cx="3200400" cy="2649338"/>
          </a:xfrm>
          <a:prstGeom prst="rect">
            <a:avLst/>
          </a:prstGeom>
          <a:noFill/>
        </p:spPr>
      </p:pic>
      <p:pic>
        <p:nvPicPr>
          <p:cNvPr id="5124" name="Picture 4" descr="http://wwp.greenwichmeantime.com/images/usa/virgin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1" y="3387716"/>
            <a:ext cx="4419600" cy="3470284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2971800" y="3581400"/>
            <a:ext cx="5334000" cy="137160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These events marked the beginning 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>
                <a:latin typeface="Lucida Handwriting" pitchFamily="66" charset="0"/>
              </a:rPr>
              <a:t>The French and Indian </a:t>
            </a:r>
            <a:r>
              <a:rPr lang="en-US" sz="6600" dirty="0" smtClean="0">
                <a:latin typeface="Lucida Handwriting" pitchFamily="66" charset="0"/>
              </a:rPr>
              <a:t>War</a:t>
            </a:r>
          </a:p>
          <a:p>
            <a:pPr>
              <a:buNone/>
            </a:pPr>
            <a:endParaRPr lang="en-US" sz="6600" dirty="0" smtClean="0">
              <a:latin typeface="Lucida Handwriting" pitchFamily="66" charset="0"/>
            </a:endParaRPr>
          </a:p>
          <a:p>
            <a:pPr>
              <a:buNone/>
            </a:pPr>
            <a:r>
              <a:rPr lang="en-US" sz="2000" dirty="0" smtClean="0">
                <a:latin typeface="Berlin Sans FB" pitchFamily="34" charset="0"/>
                <a:hlinkClick r:id="rId2"/>
              </a:rPr>
              <a:t>Battle at Fort Necessity</a:t>
            </a:r>
            <a:endParaRPr lang="en-US" sz="2000" dirty="0">
              <a:latin typeface="Berlin Sans FB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Events</a:t>
            </a:r>
            <a:r>
              <a:rPr lang="en-US" sz="3600" dirty="0" smtClean="0"/>
              <a:t> of the French and Indian War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" y="1478280"/>
            <a:ext cx="7772400" cy="220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Albany Congress</a:t>
            </a:r>
          </a:p>
          <a:p>
            <a:r>
              <a:rPr lang="en-US" dirty="0" smtClean="0"/>
              <a:t>	While Washington was </a:t>
            </a:r>
            <a:r>
              <a:rPr lang="en-US" u="sng" dirty="0" smtClean="0"/>
              <a:t>fighting</a:t>
            </a:r>
            <a:r>
              <a:rPr lang="en-US" dirty="0" smtClean="0"/>
              <a:t> the French in the Ohio country, delegates from seven colonies gathered in </a:t>
            </a:r>
            <a:r>
              <a:rPr lang="en-US" u="sng" dirty="0" smtClean="0"/>
              <a:t>Albany</a:t>
            </a:r>
            <a:r>
              <a:rPr lang="en-US" dirty="0" smtClean="0"/>
              <a:t>, New York. </a:t>
            </a:r>
          </a:p>
        </p:txBody>
      </p:sp>
      <p:pic>
        <p:nvPicPr>
          <p:cNvPr id="3074" name="Picture 2" descr="http://upload.wikimedia.org/wikipedia/commons/thumb/b/b6/Albany_Congress.jpeg/220px-Albany_Congres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3440" y="3230880"/>
            <a:ext cx="3987111" cy="3352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3657600"/>
            <a:ext cx="35814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600" dirty="0" smtClean="0"/>
              <a:t> The delegates wanted to plan a united defense in the event that the French attacked the colonies.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What is a delegate?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458200" cy="5791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Lucida Handwriting" pitchFamily="66" charset="0"/>
              </a:rPr>
              <a:t>A person sent or authorized to represent others, in particular, an elected representative sent to a conference.</a:t>
            </a:r>
          </a:p>
          <a:p>
            <a:pPr algn="ctr">
              <a:buNone/>
            </a:pPr>
            <a:r>
              <a:rPr lang="en-US" sz="5700" dirty="0" smtClean="0">
                <a:latin typeface="Britannic Bold" pitchFamily="34" charset="0"/>
              </a:rPr>
              <a:t>WHAT?!?</a:t>
            </a:r>
            <a:endParaRPr lang="en-US" sz="5700" dirty="0" smtClean="0">
              <a:latin typeface="Lucida Handwriting" pitchFamily="66" charset="0"/>
            </a:endParaRPr>
          </a:p>
          <a:p>
            <a:pPr algn="ctr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A group of people, like you, might send a delegate, or classmate, to talk to me about negotiating an extension on a project. </a:t>
            </a:r>
            <a:r>
              <a:rPr lang="en-US" sz="4000" dirty="0" smtClean="0">
                <a:latin typeface="Lucida Handwriting" pitchFamily="66" charset="0"/>
              </a:rPr>
              <a:t> </a:t>
            </a:r>
          </a:p>
          <a:p>
            <a:pPr algn="ctr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Sending that person as a delegate means that you (as a class) are trusting that person to make a decision that will be in the best interest of the group.  </a:t>
            </a:r>
          </a:p>
          <a:p>
            <a:pPr algn="ctr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(i.e. they can make a decision without actually asking you)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student\Local Settings\Temporary Internet Files\Content.IE5\EXYNBTUB\MC90041060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"/>
            <a:ext cx="1143000" cy="1037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34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13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82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82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82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b="1" u="sng" dirty="0" smtClean="0"/>
              <a:t>BIG IDEAS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4582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Who: </a:t>
            </a:r>
            <a:r>
              <a:rPr lang="en-US" dirty="0" smtClean="0">
                <a:solidFill>
                  <a:srgbClr val="FF0000"/>
                </a:solidFill>
              </a:rPr>
              <a:t>English &amp; Indians </a:t>
            </a:r>
            <a:r>
              <a:rPr lang="en-US" dirty="0" smtClean="0"/>
              <a:t>fought </a:t>
            </a:r>
            <a:r>
              <a:rPr lang="en-US" dirty="0" smtClean="0">
                <a:solidFill>
                  <a:srgbClr val="0070C0"/>
                </a:solidFill>
              </a:rPr>
              <a:t>French &amp; Indians</a:t>
            </a:r>
          </a:p>
          <a:p>
            <a:pPr>
              <a:buNone/>
            </a:pPr>
            <a:r>
              <a:rPr lang="en-US" b="1" dirty="0" smtClean="0"/>
              <a:t>What: </a:t>
            </a:r>
            <a:r>
              <a:rPr lang="en-US" dirty="0" smtClean="0"/>
              <a:t>French and Indian War (aka Seven Years War, the Fourth Intercolonial War, and the Great War for the Empire)</a:t>
            </a:r>
          </a:p>
          <a:p>
            <a:pPr>
              <a:buNone/>
            </a:pPr>
            <a:r>
              <a:rPr lang="en-US" b="1" dirty="0" smtClean="0"/>
              <a:t>Where: </a:t>
            </a:r>
            <a:r>
              <a:rPr lang="en-US" dirty="0" smtClean="0"/>
              <a:t>The bulk of the fighting took place along lakes George and Champlain, in the state of New York near the Canadian border.</a:t>
            </a:r>
          </a:p>
          <a:p>
            <a:pPr>
              <a:buNone/>
            </a:pPr>
            <a:r>
              <a:rPr lang="en-US" b="1" dirty="0" smtClean="0"/>
              <a:t>When: </a:t>
            </a:r>
            <a:r>
              <a:rPr lang="en-US" dirty="0" smtClean="0"/>
              <a:t>1754-1763</a:t>
            </a:r>
          </a:p>
          <a:p>
            <a:pPr>
              <a:buNone/>
            </a:pPr>
            <a:r>
              <a:rPr lang="en-US" b="1" dirty="0" smtClean="0"/>
              <a:t>Why: </a:t>
            </a:r>
            <a:r>
              <a:rPr lang="en-US" dirty="0" smtClean="0"/>
              <a:t>English wanted to expand west from the Atlantic coast, but most of the land was already claimed by the French</a:t>
            </a:r>
          </a:p>
          <a:p>
            <a:pPr>
              <a:buNone/>
            </a:pPr>
            <a:r>
              <a:rPr lang="en-US" b="1" dirty="0" smtClean="0"/>
              <a:t>Outcome: </a:t>
            </a:r>
            <a:r>
              <a:rPr lang="en-US" dirty="0" smtClean="0"/>
              <a:t>English won control of French land east of Mississippi River in Treaty of Paris.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Albany Plan of Union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543800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Delegates felt the colonies would need to work together in order to defeat the French.</a:t>
            </a:r>
          </a:p>
          <a:p>
            <a:r>
              <a:rPr lang="en-US" dirty="0" smtClean="0"/>
              <a:t>A delegate from Pennsylvania, Benjamin </a:t>
            </a:r>
            <a:r>
              <a:rPr lang="en-US" u="sng" dirty="0" smtClean="0"/>
              <a:t>Franklin</a:t>
            </a:r>
            <a:r>
              <a:rPr lang="en-US" dirty="0" smtClean="0"/>
              <a:t>, proposed the </a:t>
            </a:r>
            <a:r>
              <a:rPr lang="en-US" b="1" dirty="0" smtClean="0"/>
              <a:t>Albany Plan of Union.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89" y="3200400"/>
            <a:ext cx="278286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00400" y="3352800"/>
            <a:ext cx="5257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The Albany Plan of Union would create a Grand Council with representatives from each of the thirteen colonies.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The council could raise </a:t>
            </a:r>
            <a:r>
              <a:rPr lang="en-US" sz="2800" u="sng" dirty="0" smtClean="0"/>
              <a:t>taxes</a:t>
            </a:r>
            <a:r>
              <a:rPr lang="en-US" sz="2800" dirty="0" smtClean="0"/>
              <a:t> in order to support an army.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7620000" cy="480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delegates voted in </a:t>
            </a:r>
            <a:r>
              <a:rPr lang="en-US" sz="3200" u="sng" dirty="0"/>
              <a:t>f</a:t>
            </a:r>
            <a:r>
              <a:rPr lang="en-US" sz="3200" u="sng" dirty="0" smtClean="0"/>
              <a:t>avor </a:t>
            </a:r>
            <a:r>
              <a:rPr lang="en-US" sz="3200" dirty="0" smtClean="0"/>
              <a:t>of the Albany Plan of Union. The plan was then taken to each colonial legislature – however, not a single one of them approved the plan. None of the colonies were willing to give up any of their authority. Although it failed, this was the first step toward </a:t>
            </a:r>
            <a:r>
              <a:rPr lang="en-US" sz="3200" u="sng" dirty="0" smtClean="0"/>
              <a:t>freeing</a:t>
            </a:r>
            <a:r>
              <a:rPr lang="en-US" sz="3200" dirty="0" smtClean="0"/>
              <a:t> the colonies.</a:t>
            </a:r>
            <a:endParaRPr lang="en-US" sz="3200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91000"/>
            <a:ext cx="5745480" cy="25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200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French Strengths and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600" b="1" dirty="0" smtClean="0"/>
              <a:t>The English colonies could not agree on a united defense plan while New France had a unified government.</a:t>
            </a:r>
          </a:p>
          <a:p>
            <a:pPr>
              <a:buFont typeface="Wingdings" pitchFamily="2" charset="2"/>
              <a:buChar char="ü"/>
            </a:pPr>
            <a:endParaRPr lang="en-US" sz="3600" b="1" dirty="0" smtClean="0"/>
          </a:p>
          <a:p>
            <a:pPr>
              <a:buFont typeface="Wingdings" pitchFamily="2" charset="2"/>
              <a:buChar char="ü"/>
            </a:pPr>
            <a:r>
              <a:rPr lang="en-US" sz="3600" b="1" dirty="0" smtClean="0"/>
              <a:t>The French had the support of more Native Americans.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English Strengths and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200" b="1" dirty="0" smtClean="0"/>
              <a:t>The English colonies were clustered along the coast which made them easier to defend.</a:t>
            </a:r>
          </a:p>
          <a:p>
            <a:pPr>
              <a:buFont typeface="Wingdings" pitchFamily="2" charset="2"/>
              <a:buChar char="ü"/>
            </a:pPr>
            <a:endParaRPr lang="en-US" sz="3200" b="1" dirty="0" smtClean="0"/>
          </a:p>
          <a:p>
            <a:pPr>
              <a:buFont typeface="Wingdings" pitchFamily="2" charset="2"/>
              <a:buChar char="ü"/>
            </a:pPr>
            <a:r>
              <a:rPr lang="en-US" sz="3200" b="1" dirty="0" smtClean="0"/>
              <a:t>The population of the English colonies was 15 times greater than New France.</a:t>
            </a:r>
          </a:p>
          <a:p>
            <a:pPr>
              <a:buFont typeface="Wingdings" pitchFamily="2" charset="2"/>
              <a:buChar char="ü"/>
            </a:pPr>
            <a:endParaRPr lang="en-US" sz="3200" b="1" dirty="0" smtClean="0"/>
          </a:p>
          <a:p>
            <a:pPr>
              <a:buFont typeface="Wingdings" pitchFamily="2" charset="2"/>
              <a:buChar char="ü"/>
            </a:pPr>
            <a:r>
              <a:rPr lang="en-US" sz="3200" b="1" dirty="0" smtClean="0"/>
              <a:t>The English had a superior Navy.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38419" y="685800"/>
            <a:ext cx="922084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74638"/>
            <a:ext cx="58674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General “Bulldog” Braddock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219200"/>
            <a:ext cx="5867400" cy="2971800"/>
          </a:xfrm>
        </p:spPr>
        <p:txBody>
          <a:bodyPr>
            <a:normAutofit/>
          </a:bodyPr>
          <a:lstStyle/>
          <a:p>
            <a:r>
              <a:rPr lang="en-US" dirty="0" smtClean="0"/>
              <a:t>In 1755, General Edward Braddock was given the task to lead an attack on Fort Duquesne. </a:t>
            </a:r>
          </a:p>
          <a:p>
            <a:r>
              <a:rPr lang="en-US" dirty="0" smtClean="0"/>
              <a:t>Braddock was a stubborn and determined leader who was nicknamed “Bulldog” behind his back.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90800" cy="348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4038600"/>
            <a:ext cx="8458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He was an experienced and successful general in Europe and he boasted that he would “sweep the French from the Ohio Valley”. 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However he knew little about fighting in the wilderness of North America.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A tough road for Braddock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8458200" cy="4114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Lucida Handwriting" pitchFamily="66" charset="0"/>
              </a:rPr>
              <a:t>Braddock marched toward Fort Duquesne with his men. </a:t>
            </a:r>
            <a:r>
              <a:rPr lang="en-US" dirty="0" smtClean="0">
                <a:latin typeface="+mj-lt"/>
              </a:rPr>
              <a:t>(note: his men were terrified of an attack because they heard that Indians were scalping enemies.)</a:t>
            </a:r>
          </a:p>
          <a:p>
            <a:r>
              <a:rPr lang="en-US" dirty="0" smtClean="0">
                <a:latin typeface="Lucida Handwriting" pitchFamily="66" charset="0"/>
              </a:rPr>
              <a:t>They marched on an old Indian trail, but had to build/expand it into a road to fit their wagons and 2000 men.</a:t>
            </a:r>
          </a:p>
          <a:p>
            <a:r>
              <a:rPr lang="en-US" dirty="0" smtClean="0">
                <a:latin typeface="Lucida Handwriting" pitchFamily="66" charset="0"/>
              </a:rPr>
              <a:t>It took nearly 1 month to build the road that stretched over 100 miles.</a:t>
            </a:r>
          </a:p>
          <a:p>
            <a:endParaRPr lang="en-US" dirty="0" smtClean="0">
              <a:latin typeface="Lucida Handwriting" pitchFamily="66" charset="0"/>
            </a:endParaRPr>
          </a:p>
          <a:p>
            <a:pPr>
              <a:buNone/>
            </a:pPr>
            <a:endParaRPr lang="en-US" dirty="0" smtClean="0"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route40.net/images/historic-route-40-sign.gi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334000" y="1143000"/>
            <a:ext cx="3809999" cy="5715000"/>
          </a:xfrm>
          <a:prstGeom prst="rect">
            <a:avLst/>
          </a:prstGeom>
          <a:noFill/>
        </p:spPr>
      </p:pic>
      <p:pic>
        <p:nvPicPr>
          <p:cNvPr id="6146" name="Picture 2" descr="http://www.route40.net/images/map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33801"/>
            <a:ext cx="5083442" cy="3124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4572000"/>
          </a:xfrm>
        </p:spPr>
        <p:txBody>
          <a:bodyPr/>
          <a:lstStyle/>
          <a:p>
            <a:r>
              <a:rPr lang="en-US" sz="2800" dirty="0" smtClean="0"/>
              <a:t>The road Braddock and his men built was 12 feet wide and 110 miles long</a:t>
            </a:r>
          </a:p>
          <a:p>
            <a:r>
              <a:rPr lang="en-US" sz="2800" dirty="0" smtClean="0"/>
              <a:t>50 years later it was financed by Congress as the first National Road. </a:t>
            </a:r>
          </a:p>
          <a:p>
            <a:r>
              <a:rPr lang="en-US" sz="2800" dirty="0" smtClean="0"/>
              <a:t>This road is now called U.S 40 and is still here today.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r>
              <a:rPr lang="en-US" dirty="0" smtClean="0"/>
              <a:t>Disaster for the British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7772400" cy="4876800"/>
          </a:xfrm>
        </p:spPr>
        <p:txBody>
          <a:bodyPr/>
          <a:lstStyle/>
          <a:p>
            <a:r>
              <a:rPr lang="en-US" sz="2400" dirty="0" smtClean="0">
                <a:latin typeface="Lucida Handwriting" pitchFamily="66" charset="0"/>
              </a:rPr>
              <a:t>Just before arriving at the Fort, they were surprised by a troop of French and Indians who came to stop them.</a:t>
            </a:r>
          </a:p>
          <a:p>
            <a:pPr>
              <a:buNone/>
            </a:pPr>
            <a:endParaRPr lang="en-US" sz="2400" dirty="0" smtClean="0">
              <a:latin typeface="Lucida Handwriting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126938"/>
            <a:ext cx="2133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Lucida Handwriting" pitchFamily="66" charset="0"/>
              </a:rPr>
              <a:t>Braddock was shot in the chest and later died of his wounds.</a:t>
            </a:r>
          </a:p>
          <a:p>
            <a:endParaRPr lang="en-US" dirty="0"/>
          </a:p>
        </p:txBody>
      </p:sp>
      <p:pic>
        <p:nvPicPr>
          <p:cNvPr id="8194" name="Picture 2" descr="http://2.bp.blogspot.com/_Tb3Aah812wg/TSkXFLjthDI/AAAAAAAAAg0/Y8DYIaLsMRw/s1600/WoundingBradd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6940" y="2209800"/>
            <a:ext cx="6923941" cy="46101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>
            <a:stCxn id="10" idx="1"/>
          </p:cNvCxnSpPr>
          <p:nvPr/>
        </p:nvCxnSpPr>
        <p:spPr>
          <a:xfrm flipH="1">
            <a:off x="6172200" y="3232666"/>
            <a:ext cx="1295400" cy="1720334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67600" y="3048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Braddock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029200" y="3581400"/>
            <a:ext cx="533400" cy="8382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05200" y="3352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Washington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Ouch!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Almost half of Braddock’s men were killed or wounded in the attack.</a:t>
            </a:r>
          </a:p>
          <a:p>
            <a:r>
              <a:rPr lang="en-US" sz="3200" dirty="0" smtClean="0"/>
              <a:t>Washington led then survivors back to Virginia.</a:t>
            </a:r>
            <a:endParaRPr 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505200" y="3351372"/>
            <a:ext cx="5638801" cy="350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dirty="0" smtClean="0"/>
              <a:t>What’s next for the British?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458200" cy="2895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During the next two years, the war continued to go poorly for the British.</a:t>
            </a:r>
          </a:p>
          <a:p>
            <a:r>
              <a:rPr lang="en-US" sz="2400" dirty="0" smtClean="0"/>
              <a:t>British attacks against French forts like Fort Duquesne were failures. </a:t>
            </a:r>
          </a:p>
        </p:txBody>
      </p:sp>
      <p:pic>
        <p:nvPicPr>
          <p:cNvPr id="39938" name="Picture 2" descr="http://frenchandindianwar.info/os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285999"/>
            <a:ext cx="6096000" cy="4572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3048000"/>
            <a:ext cx="2819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Meanwhile the French captured the Fort Oswego and Fort William Henry from the British.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943600" y="3886200"/>
            <a:ext cx="457200" cy="457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48400" y="3581400"/>
            <a:ext cx="1828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Fort Oswego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467600" y="4572000"/>
            <a:ext cx="76200" cy="609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43600" y="5181600"/>
            <a:ext cx="198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Fort Wm Henry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Roots</a:t>
            </a:r>
            <a:r>
              <a:rPr lang="en-US" dirty="0"/>
              <a:t> </a:t>
            </a:r>
            <a:r>
              <a:rPr lang="en-US" dirty="0" smtClean="0"/>
              <a:t>of </a:t>
            </a:r>
            <a:r>
              <a:rPr lang="en-US" dirty="0"/>
              <a:t>French and Indian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1670’s</a:t>
            </a:r>
          </a:p>
          <a:p>
            <a:pPr lvl="1"/>
            <a:r>
              <a:rPr lang="en-US" dirty="0" smtClean="0"/>
              <a:t>New England colonists angry with Wampanoag Indians and their leader (</a:t>
            </a:r>
            <a:r>
              <a:rPr lang="en-US" dirty="0" err="1" smtClean="0"/>
              <a:t>Metacom</a:t>
            </a:r>
            <a:r>
              <a:rPr lang="en-US" dirty="0" smtClean="0"/>
              <a:t> also known as King Philip) who opposed colonists’ efforts to take his people’s land.</a:t>
            </a:r>
            <a:endParaRPr lang="en-US" dirty="0"/>
          </a:p>
          <a:p>
            <a:r>
              <a:rPr lang="en-US" dirty="0" smtClean="0"/>
              <a:t>1675</a:t>
            </a:r>
          </a:p>
          <a:p>
            <a:pPr lvl="1"/>
            <a:r>
              <a:rPr lang="en-US" dirty="0" smtClean="0"/>
              <a:t>King Philips War</a:t>
            </a:r>
            <a:r>
              <a:rPr lang="en-US" dirty="0" smtClean="0">
                <a:sym typeface="Wingdings" pitchFamily="2" charset="2"/>
              </a:rPr>
              <a:t>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Indians fight colonists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Lasted for about 1 year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Many colonists and 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	Indians died (including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	</a:t>
            </a:r>
            <a:r>
              <a:rPr lang="en-US" dirty="0" err="1" smtClean="0">
                <a:sym typeface="Wingdings" pitchFamily="2" charset="2"/>
              </a:rPr>
              <a:t>Metacom</a:t>
            </a:r>
            <a:r>
              <a:rPr lang="en-US" dirty="0" smtClean="0">
                <a:sym typeface="Wingdings" pitchFamily="2" charset="2"/>
              </a:rPr>
              <a:t>)</a:t>
            </a:r>
            <a:endParaRPr lang="en-US" dirty="0" smtClean="0"/>
          </a:p>
        </p:txBody>
      </p:sp>
      <p:pic>
        <p:nvPicPr>
          <p:cNvPr id="17410" name="Picture 2" descr="http://www.historycentral.com/Indians/KingPhilip'sW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095897"/>
            <a:ext cx="4876800" cy="3762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1534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Outcome of the French and Indian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6553200" cy="5410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4000" b="1" dirty="0" smtClean="0"/>
              <a:t>A Change in Momentum</a:t>
            </a:r>
          </a:p>
          <a:p>
            <a:pPr>
              <a:buNone/>
            </a:pPr>
            <a:endParaRPr lang="en-US" sz="4000" b="1" dirty="0" smtClean="0"/>
          </a:p>
          <a:p>
            <a:r>
              <a:rPr lang="en-US" sz="4000" dirty="0" smtClean="0"/>
              <a:t>In 1757, William Pitt came to power in England. </a:t>
            </a:r>
          </a:p>
          <a:p>
            <a:r>
              <a:rPr lang="en-US" sz="4000" dirty="0" smtClean="0"/>
              <a:t>The French and Indian War was raging all around the world.</a:t>
            </a:r>
          </a:p>
          <a:p>
            <a:r>
              <a:rPr lang="en-US" sz="4000" dirty="0" smtClean="0"/>
              <a:t>Battles were being fought in Europe, North America and Asia. </a:t>
            </a:r>
          </a:p>
        </p:txBody>
      </p:sp>
      <p:pic>
        <p:nvPicPr>
          <p:cNvPr id="11266" name="Picture 2" descr="http://upload.wikimedia.org/wikipedia/commons/thumb/f/ff/Pitt_the_Younger.jpg/245px-Pitt_the_Youn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75" y="990600"/>
            <a:ext cx="2333625" cy="4000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William Pitt determined to win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153400" cy="2209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Pitt declared that if the British could win the war in North America then they could focus on victory in other parts of the World.</a:t>
            </a:r>
          </a:p>
          <a:p>
            <a:r>
              <a:rPr lang="en-US" sz="2800" dirty="0" smtClean="0"/>
              <a:t>Pitt sent large numbers of troops and his best generals to America. </a:t>
            </a:r>
          </a:p>
        </p:txBody>
      </p:sp>
      <p:pic>
        <p:nvPicPr>
          <p:cNvPr id="10242" name="Picture 2" descr="http://images-mediawiki-sites.thefullwiki.org/01/3/7/9/93274892902729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657600"/>
            <a:ext cx="6585187" cy="32004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781800" y="3441680"/>
            <a:ext cx="1676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He promised large payments to colonists who fought in the army or provided military supplies.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5791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Delaware and Fort Pitt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5486400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The English also won more support from Native Americans. </a:t>
            </a:r>
          </a:p>
          <a:p>
            <a:r>
              <a:rPr lang="en-US" dirty="0" smtClean="0"/>
              <a:t>The French were supported in the Ohio country by the Delaware Indians. </a:t>
            </a:r>
          </a:p>
        </p:txBody>
      </p:sp>
      <p:pic>
        <p:nvPicPr>
          <p:cNvPr id="9220" name="Picture 4" descr="http://smithrebellion1765.com/wp-content/uploads/2010/08/french-and-indian-war-delaware-indian-warrior-randy-steele.jpg"/>
          <p:cNvPicPr>
            <a:picLocks noChangeAspect="1" noChangeArrowheads="1"/>
          </p:cNvPicPr>
          <p:nvPr/>
        </p:nvPicPr>
        <p:blipFill>
          <a:blip r:embed="rId2" cstate="print"/>
          <a:srcRect l="21739"/>
          <a:stretch>
            <a:fillRect/>
          </a:stretch>
        </p:blipFill>
        <p:spPr bwMode="auto">
          <a:xfrm>
            <a:off x="5834270" y="0"/>
            <a:ext cx="3309730" cy="2819400"/>
          </a:xfrm>
          <a:prstGeom prst="rect">
            <a:avLst/>
          </a:prstGeom>
          <a:noFill/>
        </p:spPr>
      </p:pic>
      <p:pic>
        <p:nvPicPr>
          <p:cNvPr id="9222" name="Picture 6" descr="http://www.ancestral.com/images/maps/lenni_lenap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" y="3451668"/>
            <a:ext cx="4419600" cy="334784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572000" y="3072348"/>
            <a:ext cx="3886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The British Iroquois allies convinced the Delaware Indians at Fort Duquesne to abandon the French.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Without Delaware support the French could not defend the fort.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The British acted quickly and seized the fort which they renamed Fort Pitt.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upload.wikimedia.org/wikipedia/commons/9/9e/Fort_Pitt_1795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1" y="0"/>
            <a:ext cx="913814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503920" cy="114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British continued their success. </a:t>
            </a:r>
          </a:p>
          <a:p>
            <a:r>
              <a:rPr lang="en-US" dirty="0" smtClean="0"/>
              <a:t>They captured the French forts Niagara, Crown Point and Ticonderoga and captured the cities Louisburg and Quebec.</a:t>
            </a:r>
          </a:p>
        </p:txBody>
      </p:sp>
      <p:pic>
        <p:nvPicPr>
          <p:cNvPr id="8198" name="Picture 6" descr="http://www.slmc.uottawa.ca/content_images/225001e.gif"/>
          <p:cNvPicPr>
            <a:picLocks noChangeAspect="1" noChangeArrowheads="1"/>
          </p:cNvPicPr>
          <p:nvPr/>
        </p:nvPicPr>
        <p:blipFill>
          <a:blip r:embed="rId2" cstate="print"/>
          <a:srcRect l="7000" t="8164" r="3000" b="5198"/>
          <a:stretch>
            <a:fillRect/>
          </a:stretch>
        </p:blipFill>
        <p:spPr bwMode="auto">
          <a:xfrm>
            <a:off x="685800" y="2514600"/>
            <a:ext cx="781812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Quebec 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fall of Quebec ended the war in the colonies.</a:t>
            </a:r>
          </a:p>
          <a:p>
            <a:r>
              <a:rPr lang="en-US" dirty="0" smtClean="0"/>
              <a:t>France had lost control of its territory in North America. </a:t>
            </a:r>
          </a:p>
          <a:p>
            <a:r>
              <a:rPr lang="en-US" dirty="0" smtClean="0"/>
              <a:t>Fighting in Europe continued for three more years until the treaty of Paris was signed.</a:t>
            </a:r>
          </a:p>
          <a:p>
            <a:r>
              <a:rPr lang="en-US" dirty="0" smtClean="0"/>
              <a:t>Under this treaty England gained control of all the French territory east of the Mississippi.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274638"/>
            <a:ext cx="3352800" cy="1477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Britain’s new territory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1676400"/>
            <a:ext cx="29718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Spain gave Florida to England and gained all the French territory Spanish Territory west of the Mississippi.</a:t>
            </a:r>
          </a:p>
        </p:txBody>
      </p:sp>
      <p:pic>
        <p:nvPicPr>
          <p:cNvPr id="53250" name="Picture 2" descr="http://lucas-harpethhall.wikispaces.com/file/view/treaty.jpg/98343101/314x409/trea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26506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Peace for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Peace returned 1763 but it would be short. </a:t>
            </a:r>
          </a:p>
          <a:p>
            <a:r>
              <a:rPr lang="en-US" dirty="0" smtClean="0"/>
              <a:t>Only a few years later another war would break out this time between England and its own colonies.</a:t>
            </a:r>
            <a:endParaRPr lang="en-US" dirty="0"/>
          </a:p>
        </p:txBody>
      </p:sp>
      <p:pic>
        <p:nvPicPr>
          <p:cNvPr id="6146" name="Picture 2" descr="http://www.docspopuli.org/images/Sym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047999"/>
            <a:ext cx="3419475" cy="3654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Troubles in North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Following the French and Indian War, England found itself deeply in debt. </a:t>
            </a:r>
          </a:p>
          <a:p>
            <a:r>
              <a:rPr lang="en-US" dirty="0" smtClean="0"/>
              <a:t>Not long after the English victory new problems began to appear in the English colonies.</a:t>
            </a:r>
            <a:endParaRPr lang="en-US" dirty="0"/>
          </a:p>
        </p:txBody>
      </p:sp>
      <p:pic>
        <p:nvPicPr>
          <p:cNvPr id="5122" name="Picture 2" descr="http://www.fishfactoryonline.org/Videos/uh%20oh!%20emblem.JPG?w=300&amp;h=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086099"/>
            <a:ext cx="5924550" cy="3771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Pontiac’s War (or Pontiac’s Rebellion)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39624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Following the French and Indian war, relations with Native Americans worsened. </a:t>
            </a:r>
          </a:p>
          <a:p>
            <a:r>
              <a:rPr lang="en-US" dirty="0" smtClean="0"/>
              <a:t>The British did not respect Native American customs as the French had done. </a:t>
            </a:r>
          </a:p>
          <a:p>
            <a:r>
              <a:rPr lang="en-US" dirty="0" smtClean="0"/>
              <a:t>This led to much resentment.</a:t>
            </a:r>
            <a:endParaRPr lang="en-US" dirty="0"/>
          </a:p>
        </p:txBody>
      </p:sp>
      <p:pic>
        <p:nvPicPr>
          <p:cNvPr id="4098" name="Picture 2" descr="http://rangersoftheohiocompany.org/p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8575" y="1295401"/>
            <a:ext cx="5305425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 all Indians opposed colonists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5181600" cy="495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Some natives fought against </a:t>
            </a:r>
            <a:r>
              <a:rPr lang="en-US" sz="4400" dirty="0" err="1" smtClean="0"/>
              <a:t>Metacom</a:t>
            </a:r>
            <a:r>
              <a:rPr lang="en-US" sz="4400" dirty="0" smtClean="0"/>
              <a:t> and his forces because they had developed good trade relationships with the colonists.</a:t>
            </a:r>
          </a:p>
        </p:txBody>
      </p:sp>
      <p:pic>
        <p:nvPicPr>
          <p:cNvPr id="16388" name="Picture 4" descr="http://t0.gstatic.com/images?q=tbn:ANd9GcRe534ghjGda2c7KcnYkvrv1aXT6YiZV6P045KTiwBlaI5NKg8kC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2999" y="2286000"/>
            <a:ext cx="3930679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Pontiac’s War (or Pontiac’s Rebellion)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54864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Unhappy Native Americans found a leader in a man named Pontiac, who led a revolt against English colonists settlers who were creeping into the Ohio Valley.</a:t>
            </a:r>
          </a:p>
          <a:p>
            <a:r>
              <a:rPr lang="en-US" dirty="0" smtClean="0"/>
              <a:t>This became known as </a:t>
            </a:r>
            <a:r>
              <a:rPr lang="en-US" b="1" dirty="0" smtClean="0"/>
              <a:t>Pontiac’s War. </a:t>
            </a:r>
          </a:p>
          <a:p>
            <a:r>
              <a:rPr lang="en-US" dirty="0" smtClean="0"/>
              <a:t>Pontiac captured several forts along the frontier but ultimately he was defeated.</a:t>
            </a:r>
          </a:p>
        </p:txBody>
      </p:sp>
      <p:pic>
        <p:nvPicPr>
          <p:cNvPr id="3074" name="Picture 2" descr="http://whitmer.wikis.birmingham.k12.mi.us/file/view/pontiac.jpg/91755099/ponti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1" y="1735559"/>
            <a:ext cx="3810000" cy="5122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Proclamation of 1763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54864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The French and Indian War was expensive; England wanted to avoid the possibility of another war. </a:t>
            </a:r>
          </a:p>
          <a:p>
            <a:r>
              <a:rPr lang="en-US" dirty="0" smtClean="0"/>
              <a:t>The British issued the </a:t>
            </a:r>
            <a:r>
              <a:rPr lang="en-US" b="1" dirty="0" smtClean="0"/>
              <a:t>Proclamation of 1763 </a:t>
            </a:r>
            <a:r>
              <a:rPr lang="en-US" dirty="0" smtClean="0"/>
              <a:t>which closed off the Ohio Country to English settlers. </a:t>
            </a:r>
          </a:p>
          <a:p>
            <a:r>
              <a:rPr lang="en-US" dirty="0" smtClean="0"/>
              <a:t>No longer were English settlers allowed to settle West of the Appalachian Mountains.</a:t>
            </a:r>
          </a:p>
          <a:p>
            <a:r>
              <a:rPr lang="en-US" dirty="0" smtClean="0"/>
              <a:t>Settlers who had already established farms were ordered to leave.</a:t>
            </a:r>
            <a:endParaRPr lang="en-US" dirty="0"/>
          </a:p>
        </p:txBody>
      </p:sp>
      <p:pic>
        <p:nvPicPr>
          <p:cNvPr id="2050" name="Picture 2" descr="http://media.ourstory.com/64/09/92/078b43d256a9bb4b5cfe766bef39bf8b731c49b0/c644ed0474ee94dcc80acfb58ad8fda15af812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700783"/>
            <a:ext cx="3657600" cy="5157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Royal Proclamation of 1763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 descr="http://www.kollewin.com/EX/09-16-03/proclamation176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1"/>
            <a:ext cx="9205014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74638"/>
            <a:ext cx="3200400" cy="17065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Proclamation of 1763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3886200"/>
            <a:ext cx="3276600" cy="2133600"/>
          </a:xfrm>
        </p:spPr>
        <p:txBody>
          <a:bodyPr/>
          <a:lstStyle/>
          <a:p>
            <a:r>
              <a:rPr lang="en-US" dirty="0" smtClean="0"/>
              <a:t>Boundary that closed off English settlers to westward expansion </a:t>
            </a:r>
            <a:endParaRPr lang="en-US" dirty="0"/>
          </a:p>
        </p:txBody>
      </p:sp>
      <p:pic>
        <p:nvPicPr>
          <p:cNvPr id="54274" name="Picture 2" descr="http://www.learnnc.org/lp/media/uploads/2008/07/map_of_territorial_growth_17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0636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3810000" cy="1143000"/>
          </a:xfrm>
        </p:spPr>
        <p:txBody>
          <a:bodyPr/>
          <a:lstStyle/>
          <a:p>
            <a:r>
              <a:rPr lang="en-US" dirty="0" smtClean="0"/>
              <a:t>Taxes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122920" cy="5105400"/>
          </a:xfrm>
        </p:spPr>
        <p:txBody>
          <a:bodyPr/>
          <a:lstStyle/>
          <a:p>
            <a:r>
              <a:rPr lang="en-US" sz="3600" b="1" dirty="0" smtClean="0"/>
              <a:t>In section 5, you will learn:</a:t>
            </a:r>
          </a:p>
          <a:p>
            <a:pPr lvl="1"/>
            <a:r>
              <a:rPr lang="en-US" sz="2800" dirty="0" smtClean="0"/>
              <a:t>Great Britain won the French and Indian War, but it was very expensive and they still had to pay for it.</a:t>
            </a:r>
          </a:p>
          <a:p>
            <a:pPr lvl="1"/>
            <a:r>
              <a:rPr lang="en-US" sz="2800" dirty="0" smtClean="0"/>
              <a:t>GB maintained an army in North America to prevent future Indian attacks.</a:t>
            </a:r>
          </a:p>
          <a:p>
            <a:pPr lvl="1"/>
            <a:r>
              <a:rPr lang="en-US" sz="2800" dirty="0" smtClean="0"/>
              <a:t>Parliament and the Prime Minister (George Grenville) began issuing taxes to help raise money in the colonies.</a:t>
            </a:r>
          </a:p>
          <a:p>
            <a:pPr lvl="1"/>
            <a:r>
              <a:rPr lang="en-US" sz="2800" dirty="0" smtClean="0"/>
              <a:t>The colonists were not happy…</a:t>
            </a:r>
            <a:endParaRPr lang="en-US" sz="2800" dirty="0"/>
          </a:p>
        </p:txBody>
      </p:sp>
      <p:pic>
        <p:nvPicPr>
          <p:cNvPr id="1026" name="Picture 2" descr="C:\Documents and Settings\student\Local Settings\Temporary Internet Files\Content.IE5\6Z8M0O49\MC90043381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04800"/>
            <a:ext cx="1828572" cy="1828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European Colonial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4953000"/>
          </a:xfrm>
        </p:spPr>
        <p:txBody>
          <a:bodyPr/>
          <a:lstStyle/>
          <a:p>
            <a:r>
              <a:rPr lang="en-US" dirty="0" smtClean="0"/>
              <a:t>In the mid 1700’s European nations were competing to create large powerful empires. </a:t>
            </a:r>
          </a:p>
          <a:p>
            <a:r>
              <a:rPr lang="en-US" dirty="0" smtClean="0"/>
              <a:t>North America was in the center of this struggle as countries expanded their colonies.</a:t>
            </a:r>
          </a:p>
          <a:p>
            <a:endParaRPr lang="en-US" dirty="0"/>
          </a:p>
        </p:txBody>
      </p:sp>
      <p:pic>
        <p:nvPicPr>
          <p:cNvPr id="15362" name="Picture 2" descr="http://people.hofstra.edu/geotrans/eng/ch7en/conc7en/img/map_globalmigr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67000"/>
            <a:ext cx="80772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Colonial Claims to land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1534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b="1" dirty="0"/>
              <a:t>S p a n i s h C o l o n i a l C l a i m </a:t>
            </a:r>
            <a:r>
              <a:rPr lang="pt-BR" b="1" dirty="0" smtClean="0"/>
              <a:t>s</a:t>
            </a:r>
            <a:endParaRPr lang="pt-BR" b="1" dirty="0"/>
          </a:p>
          <a:p>
            <a:r>
              <a:rPr lang="en-US" dirty="0"/>
              <a:t>controlled Florida and many of the other islands in </a:t>
            </a:r>
            <a:r>
              <a:rPr lang="en-US" dirty="0" smtClean="0"/>
              <a:t>the </a:t>
            </a:r>
            <a:r>
              <a:rPr lang="en-US" u="sng" dirty="0" smtClean="0"/>
              <a:t>Caribbean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Spain </a:t>
            </a:r>
            <a:r>
              <a:rPr lang="en-US" dirty="0"/>
              <a:t>also had colonies in present </a:t>
            </a:r>
            <a:r>
              <a:rPr lang="en-US" dirty="0" smtClean="0"/>
              <a:t>day Texas</a:t>
            </a:r>
            <a:r>
              <a:rPr lang="en-US" dirty="0"/>
              <a:t>, New Mexico and Arizona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pt-BR" b="1" dirty="0"/>
              <a:t>F r e n c h C o l o n i a l C l a i m </a:t>
            </a:r>
            <a:r>
              <a:rPr lang="pt-BR" b="1" dirty="0" smtClean="0"/>
              <a:t>s</a:t>
            </a:r>
            <a:endParaRPr lang="pt-BR" b="1" dirty="0"/>
          </a:p>
          <a:p>
            <a:r>
              <a:rPr lang="en-US" dirty="0"/>
              <a:t>C</a:t>
            </a:r>
            <a:r>
              <a:rPr lang="en-US" dirty="0" smtClean="0"/>
              <a:t>laimed </a:t>
            </a:r>
            <a:r>
              <a:rPr lang="en-US" dirty="0"/>
              <a:t>large portions of the interior of North America.</a:t>
            </a:r>
          </a:p>
          <a:p>
            <a:r>
              <a:rPr lang="en-US" u="sng" dirty="0"/>
              <a:t>French</a:t>
            </a:r>
            <a:r>
              <a:rPr lang="en-US" dirty="0"/>
              <a:t> land stretched from the Great Lakes south </a:t>
            </a:r>
            <a:r>
              <a:rPr lang="en-US" dirty="0" smtClean="0"/>
              <a:t>to the </a:t>
            </a:r>
            <a:r>
              <a:rPr lang="en-US" dirty="0"/>
              <a:t>Gulf of Mexico.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West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077200" cy="5410200"/>
          </a:xfrm>
        </p:spPr>
        <p:txBody>
          <a:bodyPr/>
          <a:lstStyle/>
          <a:p>
            <a:r>
              <a:rPr lang="en-US" dirty="0"/>
              <a:t>At first English settlers were </a:t>
            </a:r>
            <a:r>
              <a:rPr lang="en-US" dirty="0" smtClean="0"/>
              <a:t>content to </a:t>
            </a:r>
            <a:r>
              <a:rPr lang="en-US" dirty="0"/>
              <a:t>remain along the Atlantic coast.</a:t>
            </a:r>
          </a:p>
          <a:p>
            <a:r>
              <a:rPr lang="en-US" dirty="0"/>
              <a:t>However, by the 1740’s English </a:t>
            </a:r>
            <a:r>
              <a:rPr lang="en-US" dirty="0" smtClean="0"/>
              <a:t>settlers pushed </a:t>
            </a:r>
            <a:r>
              <a:rPr lang="en-US" dirty="0"/>
              <a:t>west into the Ohio Valley in search of furs and farmland.</a:t>
            </a:r>
          </a:p>
          <a:p>
            <a:r>
              <a:rPr lang="en-US" dirty="0"/>
              <a:t>This brought the </a:t>
            </a:r>
            <a:r>
              <a:rPr lang="en-US" dirty="0" smtClean="0"/>
              <a:t>English into </a:t>
            </a:r>
            <a:r>
              <a:rPr lang="en-US" dirty="0"/>
              <a:t>conflict with both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sz="4000" u="sng" dirty="0" smtClean="0">
                <a:latin typeface="Lucida Handwriting" pitchFamily="66" charset="0"/>
              </a:rPr>
              <a:t>French </a:t>
            </a:r>
            <a:r>
              <a:rPr lang="en-US" sz="4000" dirty="0" smtClean="0">
                <a:latin typeface="Lucida Handwriting" pitchFamily="66" charset="0"/>
              </a:rPr>
              <a:t>&amp;</a:t>
            </a:r>
            <a:r>
              <a:rPr lang="en-US" sz="4000" u="sng" dirty="0" smtClean="0">
                <a:latin typeface="Lucida Handwriting" pitchFamily="66" charset="0"/>
              </a:rPr>
              <a:t> Indians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our 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2667000" cy="5410200"/>
          </a:xfrm>
        </p:spPr>
        <p:txBody>
          <a:bodyPr>
            <a:normAutofit/>
          </a:bodyPr>
          <a:lstStyle/>
          <a:p>
            <a:r>
              <a:rPr lang="en-US" dirty="0"/>
              <a:t>Native Americans had lived in the </a:t>
            </a:r>
            <a:r>
              <a:rPr lang="en-US" u="sng" dirty="0"/>
              <a:t>Ohio</a:t>
            </a:r>
            <a:r>
              <a:rPr lang="en-US" dirty="0"/>
              <a:t> Valley for centuries and did </a:t>
            </a:r>
            <a:r>
              <a:rPr lang="en-US" dirty="0" smtClean="0"/>
              <a:t>not want </a:t>
            </a:r>
            <a:r>
              <a:rPr lang="en-US" dirty="0"/>
              <a:t>to give up their land to either French OR English settlers.</a:t>
            </a:r>
          </a:p>
        </p:txBody>
      </p:sp>
      <p:pic>
        <p:nvPicPr>
          <p:cNvPr id="11266" name="Picture 2" descr="http://www1.american.edu/ted/ice/images4/kckfrench-era-1634-17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121" y="1295400"/>
            <a:ext cx="6507879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915</TotalTime>
  <Words>1868</Words>
  <Application>Microsoft Office PowerPoint</Application>
  <PresentationFormat>On-screen Show (4:3)</PresentationFormat>
  <Paragraphs>167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Adjacency</vt:lpstr>
      <vt:lpstr>The French and Indian War</vt:lpstr>
      <vt:lpstr>BIG IDEAS</vt:lpstr>
      <vt:lpstr>Roots of French and Indian War</vt:lpstr>
      <vt:lpstr>Not all Indians opposed colonists</vt:lpstr>
      <vt:lpstr>European Colonial Expansion</vt:lpstr>
      <vt:lpstr>Colonial Claims to land</vt:lpstr>
      <vt:lpstr>PowerPoint Presentation</vt:lpstr>
      <vt:lpstr>Moving West</vt:lpstr>
      <vt:lpstr>It’s our land</vt:lpstr>
      <vt:lpstr>Native Allies</vt:lpstr>
      <vt:lpstr>Reason to Side With the…..</vt:lpstr>
      <vt:lpstr>Opening Shots</vt:lpstr>
      <vt:lpstr>Fort Duquesne</vt:lpstr>
      <vt:lpstr>Washington’s Surprise</vt:lpstr>
      <vt:lpstr>Fort Necessity</vt:lpstr>
      <vt:lpstr>Outcome of the fighting</vt:lpstr>
      <vt:lpstr>These events marked the beginning of</vt:lpstr>
      <vt:lpstr>Events of the French and Indian War</vt:lpstr>
      <vt:lpstr>What is a delegate?</vt:lpstr>
      <vt:lpstr>Albany Plan of Union</vt:lpstr>
      <vt:lpstr>PowerPoint Presentation</vt:lpstr>
      <vt:lpstr>French Strengths and Advantages</vt:lpstr>
      <vt:lpstr>English Strengths and Advantages</vt:lpstr>
      <vt:lpstr>General “Bulldog” Braddock</vt:lpstr>
      <vt:lpstr>A tough road for Braddock</vt:lpstr>
      <vt:lpstr>Did you know?</vt:lpstr>
      <vt:lpstr>Disaster for the British </vt:lpstr>
      <vt:lpstr>Ouch!</vt:lpstr>
      <vt:lpstr>What’s next for the British?</vt:lpstr>
      <vt:lpstr>Outcome of the French and Indian War</vt:lpstr>
      <vt:lpstr>William Pitt determined to win</vt:lpstr>
      <vt:lpstr>Delaware and Fort Pitt</vt:lpstr>
      <vt:lpstr>PowerPoint Presentation</vt:lpstr>
      <vt:lpstr>Continued success</vt:lpstr>
      <vt:lpstr>Quebec falls</vt:lpstr>
      <vt:lpstr>Britain’s new territory</vt:lpstr>
      <vt:lpstr>Peace for now</vt:lpstr>
      <vt:lpstr>New Troubles in North America</vt:lpstr>
      <vt:lpstr>Pontiac’s War (or Pontiac’s Rebellion)</vt:lpstr>
      <vt:lpstr>Pontiac’s War (or Pontiac’s Rebellion)</vt:lpstr>
      <vt:lpstr>Proclamation of 1763</vt:lpstr>
      <vt:lpstr>Royal Proclamation of 1763</vt:lpstr>
      <vt:lpstr>Proclamation of 1763</vt:lpstr>
      <vt:lpstr>Taxes . . 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and Indian War</dc:title>
  <dc:creator>student</dc:creator>
  <cp:lastModifiedBy>Teacher</cp:lastModifiedBy>
  <cp:revision>75</cp:revision>
  <dcterms:created xsi:type="dcterms:W3CDTF">2012-02-21T19:31:43Z</dcterms:created>
  <dcterms:modified xsi:type="dcterms:W3CDTF">2015-11-13T16:47:57Z</dcterms:modified>
</cp:coreProperties>
</file>