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DF5E6D3-B51C-4817-A4A8-E597EC03EA0B}"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85C4EF0C-8360-44EC-A79B-FC72AC8C50C3}"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F5E6D3-B51C-4817-A4A8-E597EC03EA0B}"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EF0C-8360-44EC-A79B-FC72AC8C50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F5E6D3-B51C-4817-A4A8-E597EC03EA0B}"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EF0C-8360-44EC-A79B-FC72AC8C50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F5E6D3-B51C-4817-A4A8-E597EC03EA0B}"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EF0C-8360-44EC-A79B-FC72AC8C50C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DF5E6D3-B51C-4817-A4A8-E597EC03EA0B}" type="datetimeFigureOut">
              <a:rPr lang="en-US" smtClean="0"/>
              <a:t>1/6/2016</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EF0C-8360-44EC-A79B-FC72AC8C50C3}"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F5E6D3-B51C-4817-A4A8-E597EC03EA0B}"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4EF0C-8360-44EC-A79B-FC72AC8C50C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F5E6D3-B51C-4817-A4A8-E597EC03EA0B}" type="datetimeFigureOut">
              <a:rPr lang="en-US" smtClean="0"/>
              <a:t>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C4EF0C-8360-44EC-A79B-FC72AC8C50C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F5E6D3-B51C-4817-A4A8-E597EC03EA0B}" type="datetimeFigureOut">
              <a:rPr lang="en-US" smtClean="0"/>
              <a:t>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C4EF0C-8360-44EC-A79B-FC72AC8C50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DF5E6D3-B51C-4817-A4A8-E597EC03EA0B}" type="datetimeFigureOut">
              <a:rPr lang="en-US" smtClean="0"/>
              <a:t>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C4EF0C-8360-44EC-A79B-FC72AC8C50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F5E6D3-B51C-4817-A4A8-E597EC03EA0B}"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4EF0C-8360-44EC-A79B-FC72AC8C50C3}"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BDF5E6D3-B51C-4817-A4A8-E597EC03EA0B}" type="datetimeFigureOut">
              <a:rPr lang="en-US" smtClean="0"/>
              <a:t>1/6/2016</a:t>
            </a:fld>
            <a:endParaRPr lang="en-US"/>
          </a:p>
        </p:txBody>
      </p:sp>
      <p:sp>
        <p:nvSpPr>
          <p:cNvPr id="7" name="Slide Number Placeholder 6"/>
          <p:cNvSpPr>
            <a:spLocks noGrp="1"/>
          </p:cNvSpPr>
          <p:nvPr>
            <p:ph type="sldNum" sz="quarter" idx="12"/>
          </p:nvPr>
        </p:nvSpPr>
        <p:spPr/>
        <p:txBody>
          <a:bodyPr/>
          <a:lstStyle/>
          <a:p>
            <a:fld id="{85C4EF0C-8360-44EC-A79B-FC72AC8C50C3}"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DF5E6D3-B51C-4817-A4A8-E597EC03EA0B}" type="datetimeFigureOut">
              <a:rPr lang="en-US" smtClean="0"/>
              <a:t>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5C4EF0C-8360-44EC-A79B-FC72AC8C50C3}"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Lesson 3</a:t>
            </a:r>
            <a:endParaRPr lang="en-US" dirty="0"/>
          </a:p>
        </p:txBody>
      </p:sp>
      <p:sp>
        <p:nvSpPr>
          <p:cNvPr id="2" name="Title 1"/>
          <p:cNvSpPr>
            <a:spLocks noGrp="1"/>
          </p:cNvSpPr>
          <p:nvPr>
            <p:ph type="ctrTitle"/>
          </p:nvPr>
        </p:nvSpPr>
        <p:spPr/>
        <p:txBody>
          <a:bodyPr/>
          <a:lstStyle/>
          <a:p>
            <a:r>
              <a:rPr lang="en-US" dirty="0" smtClean="0"/>
              <a:t>Ideas Behind the U.S. Constitution</a:t>
            </a:r>
            <a:endParaRPr lang="en-US" dirty="0"/>
          </a:p>
        </p:txBody>
      </p:sp>
    </p:spTree>
    <p:extLst>
      <p:ext uri="{BB962C8B-B14F-4D97-AF65-F5344CB8AC3E}">
        <p14:creationId xmlns:p14="http://schemas.microsoft.com/office/powerpoint/2010/main" val="181713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lstStyle/>
          <a:p>
            <a:pPr lvl="0">
              <a:buClr>
                <a:srgbClr val="93A299"/>
              </a:buClr>
            </a:pPr>
            <a:r>
              <a:rPr lang="en-US" b="1" dirty="0">
                <a:solidFill>
                  <a:srgbClr val="564B3C"/>
                </a:solidFill>
              </a:rPr>
              <a:t>British Traditions</a:t>
            </a:r>
          </a:p>
          <a:p>
            <a:endParaRPr lang="en-US" dirty="0"/>
          </a:p>
        </p:txBody>
      </p:sp>
      <p:sp>
        <p:nvSpPr>
          <p:cNvPr id="4" name="Content Placeholder 3"/>
          <p:cNvSpPr>
            <a:spLocks noGrp="1"/>
          </p:cNvSpPr>
          <p:nvPr>
            <p:ph sz="half" idx="2"/>
          </p:nvPr>
        </p:nvSpPr>
        <p:spPr/>
        <p:txBody>
          <a:bodyPr/>
          <a:lstStyle/>
          <a:p>
            <a:r>
              <a:rPr lang="en-US" dirty="0" smtClean="0"/>
              <a:t>The English Bill of Rights also guaranteed subjects the right to trial by jury and stated that anyone imprisoned had to be charged with a specific crime. </a:t>
            </a:r>
            <a:endParaRPr lang="en-US" dirty="0"/>
          </a:p>
        </p:txBody>
      </p:sp>
    </p:spTree>
    <p:extLst>
      <p:ext uri="{BB962C8B-B14F-4D97-AF65-F5344CB8AC3E}">
        <p14:creationId xmlns:p14="http://schemas.microsoft.com/office/powerpoint/2010/main" val="1679579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lstStyle/>
          <a:p>
            <a:r>
              <a:rPr lang="en-US" b="1" dirty="0" smtClean="0"/>
              <a:t>American Experiences</a:t>
            </a:r>
            <a:endParaRPr lang="en-US" b="1" dirty="0"/>
          </a:p>
        </p:txBody>
      </p:sp>
      <p:sp>
        <p:nvSpPr>
          <p:cNvPr id="4" name="Content Placeholder 3"/>
          <p:cNvSpPr>
            <a:spLocks noGrp="1"/>
          </p:cNvSpPr>
          <p:nvPr>
            <p:ph sz="half" idx="2"/>
          </p:nvPr>
        </p:nvSpPr>
        <p:spPr/>
        <p:txBody>
          <a:bodyPr/>
          <a:lstStyle/>
          <a:p>
            <a:r>
              <a:rPr lang="en-US" dirty="0" smtClean="0"/>
              <a:t>The founders were also heavily influenced by the experiences of the colonies from which the new nation had been born.</a:t>
            </a:r>
            <a:endParaRPr lang="en-US" dirty="0"/>
          </a:p>
        </p:txBody>
      </p:sp>
    </p:spTree>
    <p:extLst>
      <p:ext uri="{BB962C8B-B14F-4D97-AF65-F5344CB8AC3E}">
        <p14:creationId xmlns:p14="http://schemas.microsoft.com/office/powerpoint/2010/main" val="440294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lstStyle/>
          <a:p>
            <a:pPr lvl="0">
              <a:buClr>
                <a:srgbClr val="93A299"/>
              </a:buClr>
            </a:pPr>
            <a:r>
              <a:rPr lang="en-US" b="1" dirty="0">
                <a:solidFill>
                  <a:srgbClr val="564B3C"/>
                </a:solidFill>
              </a:rPr>
              <a:t>American Experiences</a:t>
            </a:r>
          </a:p>
          <a:p>
            <a:endParaRPr lang="en-US" dirty="0"/>
          </a:p>
        </p:txBody>
      </p:sp>
      <p:sp>
        <p:nvSpPr>
          <p:cNvPr id="4" name="Content Placeholder 3"/>
          <p:cNvSpPr>
            <a:spLocks noGrp="1"/>
          </p:cNvSpPr>
          <p:nvPr>
            <p:ph sz="half" idx="2"/>
          </p:nvPr>
        </p:nvSpPr>
        <p:spPr/>
        <p:txBody>
          <a:bodyPr/>
          <a:lstStyle/>
          <a:p>
            <a:r>
              <a:rPr lang="en-US" dirty="0" smtClean="0"/>
              <a:t>The Mayflower compact of 1620 was the first written document of self-government in North America.</a:t>
            </a:r>
            <a:endParaRPr lang="en-US" dirty="0"/>
          </a:p>
        </p:txBody>
      </p:sp>
    </p:spTree>
    <p:extLst>
      <p:ext uri="{BB962C8B-B14F-4D97-AF65-F5344CB8AC3E}">
        <p14:creationId xmlns:p14="http://schemas.microsoft.com/office/powerpoint/2010/main" val="554267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lstStyle/>
          <a:p>
            <a:pPr lvl="0">
              <a:buClr>
                <a:srgbClr val="93A299"/>
              </a:buClr>
            </a:pPr>
            <a:r>
              <a:rPr lang="en-US" b="1" dirty="0">
                <a:solidFill>
                  <a:srgbClr val="564B3C"/>
                </a:solidFill>
              </a:rPr>
              <a:t>American Experiences</a:t>
            </a:r>
          </a:p>
          <a:p>
            <a:endParaRPr lang="en-US" dirty="0"/>
          </a:p>
        </p:txBody>
      </p:sp>
      <p:sp>
        <p:nvSpPr>
          <p:cNvPr id="4" name="Content Placeholder 3"/>
          <p:cNvSpPr>
            <a:spLocks noGrp="1"/>
          </p:cNvSpPr>
          <p:nvPr>
            <p:ph sz="half" idx="2"/>
          </p:nvPr>
        </p:nvSpPr>
        <p:spPr/>
        <p:txBody>
          <a:bodyPr/>
          <a:lstStyle/>
          <a:p>
            <a:r>
              <a:rPr lang="en-US" dirty="0" smtClean="0"/>
              <a:t>Following the example of the Virginia House of Burgesses all of the colonies had established elected representative legislatures.</a:t>
            </a:r>
            <a:endParaRPr lang="en-US" dirty="0"/>
          </a:p>
        </p:txBody>
      </p:sp>
    </p:spTree>
    <p:extLst>
      <p:ext uri="{BB962C8B-B14F-4D97-AF65-F5344CB8AC3E}">
        <p14:creationId xmlns:p14="http://schemas.microsoft.com/office/powerpoint/2010/main" val="3263020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a:xfrm>
            <a:off x="426128" y="1719071"/>
            <a:ext cx="3841072" cy="4407408"/>
          </a:xfrm>
        </p:spPr>
        <p:txBody>
          <a:bodyPr>
            <a:normAutofit fontScale="85000" lnSpcReduction="10000"/>
          </a:bodyPr>
          <a:lstStyle/>
          <a:p>
            <a:pPr lvl="0">
              <a:buClr>
                <a:srgbClr val="93A299"/>
              </a:buClr>
            </a:pPr>
            <a:r>
              <a:rPr lang="en-US" b="1" dirty="0">
                <a:solidFill>
                  <a:srgbClr val="564B3C"/>
                </a:solidFill>
              </a:rPr>
              <a:t>American Experiences</a:t>
            </a:r>
          </a:p>
          <a:p>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t>The Declaration of independence contained a long list of grievances against King George III and the English Parliament.</a:t>
            </a:r>
          </a:p>
          <a:p>
            <a:endParaRPr lang="en-US" dirty="0"/>
          </a:p>
          <a:p>
            <a:r>
              <a:rPr lang="en-US" dirty="0" smtClean="0"/>
              <a:t>The founders wanted to be sure that the new United States government did not repeat these offenses.</a:t>
            </a:r>
            <a:endParaRPr lang="en-US" dirty="0"/>
          </a:p>
        </p:txBody>
      </p:sp>
    </p:spTree>
    <p:extLst>
      <p:ext uri="{BB962C8B-B14F-4D97-AF65-F5344CB8AC3E}">
        <p14:creationId xmlns:p14="http://schemas.microsoft.com/office/powerpoint/2010/main" val="3776477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lstStyle/>
          <a:p>
            <a:pPr lvl="0">
              <a:buClr>
                <a:srgbClr val="93A299"/>
              </a:buClr>
            </a:pPr>
            <a:r>
              <a:rPr lang="en-US" b="1" dirty="0">
                <a:solidFill>
                  <a:srgbClr val="564B3C"/>
                </a:solidFill>
              </a:rPr>
              <a:t>American Experiences</a:t>
            </a:r>
          </a:p>
          <a:p>
            <a:endParaRPr lang="en-US" dirty="0"/>
          </a:p>
        </p:txBody>
      </p:sp>
      <p:sp>
        <p:nvSpPr>
          <p:cNvPr id="4" name="Content Placeholder 3"/>
          <p:cNvSpPr>
            <a:spLocks noGrp="1"/>
          </p:cNvSpPr>
          <p:nvPr>
            <p:ph sz="half" idx="2"/>
          </p:nvPr>
        </p:nvSpPr>
        <p:spPr/>
        <p:txBody>
          <a:bodyPr/>
          <a:lstStyle/>
          <a:p>
            <a:r>
              <a:rPr lang="en-US" dirty="0" smtClean="0"/>
              <a:t>The Americans believed that the King had complete control of the judges and so they created a judiciary independent of the legislature and the chief executive.</a:t>
            </a:r>
            <a:endParaRPr lang="en-US" dirty="0"/>
          </a:p>
        </p:txBody>
      </p:sp>
    </p:spTree>
    <p:extLst>
      <p:ext uri="{BB962C8B-B14F-4D97-AF65-F5344CB8AC3E}">
        <p14:creationId xmlns:p14="http://schemas.microsoft.com/office/powerpoint/2010/main" val="3997889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lstStyle/>
          <a:p>
            <a:pPr lvl="0">
              <a:buClr>
                <a:srgbClr val="93A299"/>
              </a:buClr>
            </a:pPr>
            <a:r>
              <a:rPr lang="en-US" b="1" dirty="0">
                <a:solidFill>
                  <a:srgbClr val="564B3C"/>
                </a:solidFill>
              </a:rPr>
              <a:t>American Experiences</a:t>
            </a:r>
          </a:p>
          <a:p>
            <a:endParaRPr lang="en-US" dirty="0"/>
          </a:p>
        </p:txBody>
      </p:sp>
      <p:sp>
        <p:nvSpPr>
          <p:cNvPr id="4" name="Content Placeholder 3"/>
          <p:cNvSpPr>
            <a:spLocks noGrp="1"/>
          </p:cNvSpPr>
          <p:nvPr>
            <p:ph sz="half" idx="2"/>
          </p:nvPr>
        </p:nvSpPr>
        <p:spPr/>
        <p:txBody>
          <a:bodyPr/>
          <a:lstStyle/>
          <a:p>
            <a:r>
              <a:rPr lang="en-US" dirty="0" smtClean="0"/>
              <a:t>The Judges would be appointed by the chief executive and approved by the legislature but could not be fired unless convicted of a crime.</a:t>
            </a:r>
            <a:endParaRPr lang="en-US" dirty="0"/>
          </a:p>
        </p:txBody>
      </p:sp>
    </p:spTree>
    <p:extLst>
      <p:ext uri="{BB962C8B-B14F-4D97-AF65-F5344CB8AC3E}">
        <p14:creationId xmlns:p14="http://schemas.microsoft.com/office/powerpoint/2010/main" val="1090430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normAutofit fontScale="92500" lnSpcReduction="20000"/>
          </a:bodyPr>
          <a:lstStyle/>
          <a:p>
            <a:pPr lvl="0">
              <a:buClr>
                <a:srgbClr val="93A299"/>
              </a:buClr>
            </a:pPr>
            <a:r>
              <a:rPr lang="en-US" b="1" dirty="0">
                <a:solidFill>
                  <a:srgbClr val="564B3C"/>
                </a:solidFill>
              </a:rPr>
              <a:t>American Experiences</a:t>
            </a:r>
          </a:p>
          <a:p>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The second continental congress had created the Articles of Confederation.</a:t>
            </a:r>
          </a:p>
          <a:p>
            <a:endParaRPr lang="en-US" dirty="0"/>
          </a:p>
          <a:p>
            <a:r>
              <a:rPr lang="en-US" dirty="0" smtClean="0"/>
              <a:t>The constitutional convention had been called to address the weaknesses in this previous constitution.</a:t>
            </a:r>
            <a:endParaRPr lang="en-US" dirty="0"/>
          </a:p>
        </p:txBody>
      </p:sp>
    </p:spTree>
    <p:extLst>
      <p:ext uri="{BB962C8B-B14F-4D97-AF65-F5344CB8AC3E}">
        <p14:creationId xmlns:p14="http://schemas.microsoft.com/office/powerpoint/2010/main" val="2893369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normAutofit fontScale="92500" lnSpcReduction="10000"/>
          </a:bodyPr>
          <a:lstStyle/>
          <a:p>
            <a:r>
              <a:rPr lang="en-US" b="1" dirty="0" smtClean="0"/>
              <a:t>Enlightenment Ideas</a:t>
            </a:r>
            <a:endParaRPr lang="en-US" b="1" dirty="0"/>
          </a:p>
        </p:txBody>
      </p:sp>
      <p:sp>
        <p:nvSpPr>
          <p:cNvPr id="4" name="Content Placeholder 3"/>
          <p:cNvSpPr>
            <a:spLocks noGrp="1"/>
          </p:cNvSpPr>
          <p:nvPr>
            <p:ph sz="half" idx="2"/>
          </p:nvPr>
        </p:nvSpPr>
        <p:spPr/>
        <p:txBody>
          <a:bodyPr>
            <a:normAutofit fontScale="92500" lnSpcReduction="10000"/>
          </a:bodyPr>
          <a:lstStyle/>
          <a:p>
            <a:r>
              <a:rPr lang="en-US" dirty="0" smtClean="0"/>
              <a:t>Most of the framers were also students of the ideas of the enlightenment thinkers.</a:t>
            </a:r>
          </a:p>
          <a:p>
            <a:endParaRPr lang="en-US" dirty="0"/>
          </a:p>
          <a:p>
            <a:r>
              <a:rPr lang="en-US" dirty="0" smtClean="0"/>
              <a:t>Many of them had read the works of John Locke, Montesquieu, and others.</a:t>
            </a:r>
            <a:endParaRPr lang="en-US" dirty="0"/>
          </a:p>
        </p:txBody>
      </p:sp>
    </p:spTree>
    <p:extLst>
      <p:ext uri="{BB962C8B-B14F-4D97-AF65-F5344CB8AC3E}">
        <p14:creationId xmlns:p14="http://schemas.microsoft.com/office/powerpoint/2010/main" val="2142287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lstStyle/>
          <a:p>
            <a:pPr lvl="0">
              <a:buClr>
                <a:srgbClr val="93A299"/>
              </a:buClr>
            </a:pPr>
            <a:r>
              <a:rPr lang="en-US" b="1" dirty="0">
                <a:solidFill>
                  <a:srgbClr val="564B3C"/>
                </a:solidFill>
              </a:rPr>
              <a:t>Enlightenment Ideas</a:t>
            </a:r>
          </a:p>
          <a:p>
            <a:endParaRPr lang="en-US" dirty="0"/>
          </a:p>
        </p:txBody>
      </p:sp>
      <p:sp>
        <p:nvSpPr>
          <p:cNvPr id="4" name="Content Placeholder 3"/>
          <p:cNvSpPr>
            <a:spLocks noGrp="1"/>
          </p:cNvSpPr>
          <p:nvPr>
            <p:ph sz="half" idx="2"/>
          </p:nvPr>
        </p:nvSpPr>
        <p:spPr/>
        <p:txBody>
          <a:bodyPr/>
          <a:lstStyle/>
          <a:p>
            <a:r>
              <a:rPr lang="en-US" dirty="0" smtClean="0"/>
              <a:t>The enlightenment thinkers believed that people could improve society through the use of reason.</a:t>
            </a:r>
            <a:endParaRPr lang="en-US" dirty="0"/>
          </a:p>
        </p:txBody>
      </p:sp>
    </p:spTree>
    <p:extLst>
      <p:ext uri="{BB962C8B-B14F-4D97-AF65-F5344CB8AC3E}">
        <p14:creationId xmlns:p14="http://schemas.microsoft.com/office/powerpoint/2010/main" val="2353463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a:t>
            </a:r>
            <a:endParaRPr lang="en-US" b="1" dirty="0"/>
          </a:p>
        </p:txBody>
      </p:sp>
      <p:sp>
        <p:nvSpPr>
          <p:cNvPr id="3" name="Content Placeholder 2"/>
          <p:cNvSpPr>
            <a:spLocks noGrp="1"/>
          </p:cNvSpPr>
          <p:nvPr>
            <p:ph idx="1"/>
          </p:nvPr>
        </p:nvSpPr>
        <p:spPr/>
        <p:txBody>
          <a:bodyPr>
            <a:normAutofit/>
          </a:bodyPr>
          <a:lstStyle/>
          <a:p>
            <a:r>
              <a:rPr lang="en-US" sz="3600" dirty="0" smtClean="0"/>
              <a:t>SWUT in writing the Constitution, Americans drew on ancient traditions, Enlightenment ideas, and their own experiences.</a:t>
            </a:r>
            <a:endParaRPr lang="en-US" sz="3600" dirty="0"/>
          </a:p>
        </p:txBody>
      </p:sp>
    </p:spTree>
    <p:extLst>
      <p:ext uri="{BB962C8B-B14F-4D97-AF65-F5344CB8AC3E}">
        <p14:creationId xmlns:p14="http://schemas.microsoft.com/office/powerpoint/2010/main" val="3119189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normAutofit fontScale="92500" lnSpcReduction="20000"/>
          </a:bodyPr>
          <a:lstStyle/>
          <a:p>
            <a:pPr lvl="0">
              <a:buClr>
                <a:srgbClr val="93A299"/>
              </a:buClr>
            </a:pPr>
            <a:r>
              <a:rPr lang="en-US" b="1" dirty="0">
                <a:solidFill>
                  <a:srgbClr val="564B3C"/>
                </a:solidFill>
              </a:rPr>
              <a:t>Enlightenment Ideas</a:t>
            </a:r>
          </a:p>
          <a:p>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From John Locke they got the idea that all men possessed natural rights to life, liberty, and property.</a:t>
            </a:r>
          </a:p>
          <a:p>
            <a:endParaRPr lang="en-US" dirty="0"/>
          </a:p>
          <a:p>
            <a:r>
              <a:rPr lang="en-US" dirty="0" smtClean="0"/>
              <a:t>They also got the idea that the authority to govern came from the consent of those they governed.</a:t>
            </a:r>
            <a:endParaRPr lang="en-US" dirty="0"/>
          </a:p>
        </p:txBody>
      </p:sp>
    </p:spTree>
    <p:extLst>
      <p:ext uri="{BB962C8B-B14F-4D97-AF65-F5344CB8AC3E}">
        <p14:creationId xmlns:p14="http://schemas.microsoft.com/office/powerpoint/2010/main" val="3731353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lstStyle/>
          <a:p>
            <a:pPr lvl="0">
              <a:buClr>
                <a:srgbClr val="93A299"/>
              </a:buClr>
            </a:pPr>
            <a:r>
              <a:rPr lang="en-US" b="1" dirty="0">
                <a:solidFill>
                  <a:srgbClr val="564B3C"/>
                </a:solidFill>
              </a:rPr>
              <a:t>Enlightenment Ideas</a:t>
            </a:r>
          </a:p>
          <a:p>
            <a:endParaRPr lang="en-US" dirty="0"/>
          </a:p>
        </p:txBody>
      </p:sp>
      <p:sp>
        <p:nvSpPr>
          <p:cNvPr id="4" name="Content Placeholder 3"/>
          <p:cNvSpPr>
            <a:spLocks noGrp="1"/>
          </p:cNvSpPr>
          <p:nvPr>
            <p:ph sz="half" idx="2"/>
          </p:nvPr>
        </p:nvSpPr>
        <p:spPr/>
        <p:txBody>
          <a:bodyPr/>
          <a:lstStyle/>
          <a:p>
            <a:r>
              <a:rPr lang="en-US" dirty="0" smtClean="0"/>
              <a:t>He had also argued that the rulers job was to protect the rights of the people and that when they threatened those rights, the people had the right and the duty to rebel against those rulers.</a:t>
            </a:r>
            <a:endParaRPr lang="en-US" dirty="0"/>
          </a:p>
        </p:txBody>
      </p:sp>
    </p:spTree>
    <p:extLst>
      <p:ext uri="{BB962C8B-B14F-4D97-AF65-F5344CB8AC3E}">
        <p14:creationId xmlns:p14="http://schemas.microsoft.com/office/powerpoint/2010/main" val="355034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lstStyle/>
          <a:p>
            <a:pPr lvl="0">
              <a:buClr>
                <a:srgbClr val="93A299"/>
              </a:buClr>
            </a:pPr>
            <a:r>
              <a:rPr lang="en-US" b="1" dirty="0">
                <a:solidFill>
                  <a:srgbClr val="564B3C"/>
                </a:solidFill>
              </a:rPr>
              <a:t>Enlightenment Ideas</a:t>
            </a:r>
          </a:p>
          <a:p>
            <a:endParaRPr lang="en-US" dirty="0"/>
          </a:p>
        </p:txBody>
      </p:sp>
      <p:sp>
        <p:nvSpPr>
          <p:cNvPr id="4" name="Content Placeholder 3"/>
          <p:cNvSpPr>
            <a:spLocks noGrp="1"/>
          </p:cNvSpPr>
          <p:nvPr>
            <p:ph sz="half" idx="2"/>
          </p:nvPr>
        </p:nvSpPr>
        <p:spPr/>
        <p:txBody>
          <a:bodyPr/>
          <a:lstStyle/>
          <a:p>
            <a:r>
              <a:rPr lang="en-US" dirty="0" smtClean="0"/>
              <a:t>From Montesquieu the framers took the idea of separation of powers creating a government with three branches so that no one branch could dominate the government. </a:t>
            </a:r>
            <a:endParaRPr lang="en-US" dirty="0"/>
          </a:p>
        </p:txBody>
      </p:sp>
    </p:spTree>
    <p:extLst>
      <p:ext uri="{BB962C8B-B14F-4D97-AF65-F5344CB8AC3E}">
        <p14:creationId xmlns:p14="http://schemas.microsoft.com/office/powerpoint/2010/main" val="4187846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lstStyle/>
          <a:p>
            <a:r>
              <a:rPr lang="en-US" b="1" dirty="0" smtClean="0"/>
              <a:t>From out of the old comes the new!</a:t>
            </a:r>
            <a:endParaRPr lang="en-US" b="1" dirty="0"/>
          </a:p>
        </p:txBody>
      </p:sp>
      <p:sp>
        <p:nvSpPr>
          <p:cNvPr id="4" name="Content Placeholder 3"/>
          <p:cNvSpPr>
            <a:spLocks noGrp="1"/>
          </p:cNvSpPr>
          <p:nvPr>
            <p:ph sz="half" idx="2"/>
          </p:nvPr>
        </p:nvSpPr>
        <p:spPr/>
        <p:txBody>
          <a:bodyPr/>
          <a:lstStyle/>
          <a:p>
            <a:r>
              <a:rPr lang="en-US" dirty="0" smtClean="0"/>
              <a:t>Although they had borrowed from many old ideas, the framers had created a system of government that was unlike any that had preceded it.</a:t>
            </a:r>
            <a:endParaRPr lang="en-US" dirty="0"/>
          </a:p>
        </p:txBody>
      </p:sp>
    </p:spTree>
    <p:extLst>
      <p:ext uri="{BB962C8B-B14F-4D97-AF65-F5344CB8AC3E}">
        <p14:creationId xmlns:p14="http://schemas.microsoft.com/office/powerpoint/2010/main" val="239382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lstStyle/>
          <a:p>
            <a:pPr lvl="0">
              <a:buClr>
                <a:srgbClr val="93A299"/>
              </a:buClr>
            </a:pPr>
            <a:r>
              <a:rPr lang="en-US" b="1" dirty="0">
                <a:solidFill>
                  <a:srgbClr val="564B3C"/>
                </a:solidFill>
              </a:rPr>
              <a:t>From out of the old comes the new!</a:t>
            </a:r>
            <a:endParaRPr lang="en-US" b="1" dirty="0">
              <a:solidFill>
                <a:srgbClr val="564B3C"/>
              </a:solidFill>
            </a:endParaRPr>
          </a:p>
        </p:txBody>
      </p:sp>
      <p:sp>
        <p:nvSpPr>
          <p:cNvPr id="4" name="Content Placeholder 3"/>
          <p:cNvSpPr>
            <a:spLocks noGrp="1"/>
          </p:cNvSpPr>
          <p:nvPr>
            <p:ph sz="half" idx="2"/>
          </p:nvPr>
        </p:nvSpPr>
        <p:spPr/>
        <p:txBody>
          <a:bodyPr/>
          <a:lstStyle/>
          <a:p>
            <a:r>
              <a:rPr lang="en-US" dirty="0" smtClean="0"/>
              <a:t>Though the war for independence had been a reactionary movement, the new U.S. Constitution was a true revolutionary document.</a:t>
            </a:r>
            <a:endParaRPr lang="en-US" dirty="0"/>
          </a:p>
        </p:txBody>
      </p:sp>
    </p:spTree>
    <p:extLst>
      <p:ext uri="{BB962C8B-B14F-4D97-AF65-F5344CB8AC3E}">
        <p14:creationId xmlns:p14="http://schemas.microsoft.com/office/powerpoint/2010/main" val="3697592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Where did they come from?</a:t>
            </a:r>
            <a:endParaRPr lang="en-US" i="1" dirty="0"/>
          </a:p>
        </p:txBody>
      </p:sp>
      <p:sp>
        <p:nvSpPr>
          <p:cNvPr id="3" name="Text Placeholder 2"/>
          <p:cNvSpPr>
            <a:spLocks noGrp="1"/>
          </p:cNvSpPr>
          <p:nvPr>
            <p:ph type="body" idx="1"/>
          </p:nvPr>
        </p:nvSpPr>
        <p:spPr/>
        <p:txBody>
          <a:bodyPr/>
          <a:lstStyle/>
          <a:p>
            <a:r>
              <a:rPr lang="en-US" dirty="0" smtClean="0"/>
              <a:t>Roman Republic</a:t>
            </a:r>
            <a:endParaRPr lang="en-US" dirty="0"/>
          </a:p>
        </p:txBody>
      </p:sp>
      <p:sp>
        <p:nvSpPr>
          <p:cNvPr id="4" name="Content Placeholder 3"/>
          <p:cNvSpPr>
            <a:spLocks noGrp="1"/>
          </p:cNvSpPr>
          <p:nvPr>
            <p:ph sz="half" idx="2"/>
          </p:nvPr>
        </p:nvSpPr>
        <p:spPr/>
        <p:txBody>
          <a:bodyPr/>
          <a:lstStyle/>
          <a:p>
            <a:r>
              <a:rPr lang="en-US" dirty="0" smtClean="0"/>
              <a:t>Representative Republic</a:t>
            </a:r>
          </a:p>
          <a:p>
            <a:endParaRPr lang="en-US" dirty="0"/>
          </a:p>
          <a:p>
            <a:r>
              <a:rPr lang="en-US" dirty="0" smtClean="0"/>
              <a:t>Legislative body called the senate</a:t>
            </a:r>
            <a:endParaRPr lang="en-US" dirty="0"/>
          </a:p>
        </p:txBody>
      </p:sp>
      <p:sp>
        <p:nvSpPr>
          <p:cNvPr id="5" name="Text Placeholder 4"/>
          <p:cNvSpPr>
            <a:spLocks noGrp="1"/>
          </p:cNvSpPr>
          <p:nvPr>
            <p:ph type="body" sz="quarter" idx="3"/>
          </p:nvPr>
        </p:nvSpPr>
        <p:spPr/>
        <p:txBody>
          <a:bodyPr/>
          <a:lstStyle/>
          <a:p>
            <a:r>
              <a:rPr lang="en-US" dirty="0" smtClean="0"/>
              <a:t>American Experiences</a:t>
            </a:r>
            <a:endParaRPr lang="en-US" dirty="0"/>
          </a:p>
        </p:txBody>
      </p:sp>
      <p:sp>
        <p:nvSpPr>
          <p:cNvPr id="6" name="Content Placeholder 5"/>
          <p:cNvSpPr>
            <a:spLocks noGrp="1"/>
          </p:cNvSpPr>
          <p:nvPr>
            <p:ph sz="quarter" idx="4"/>
          </p:nvPr>
        </p:nvSpPr>
        <p:spPr/>
        <p:txBody>
          <a:bodyPr/>
          <a:lstStyle/>
          <a:p>
            <a:r>
              <a:rPr lang="en-US" dirty="0" smtClean="0"/>
              <a:t>Self-rule by citizens</a:t>
            </a:r>
          </a:p>
          <a:p>
            <a:endParaRPr lang="en-US" dirty="0" smtClean="0"/>
          </a:p>
          <a:p>
            <a:r>
              <a:rPr lang="en-US" dirty="0" smtClean="0"/>
              <a:t>Religious Freedom</a:t>
            </a:r>
          </a:p>
          <a:p>
            <a:endParaRPr lang="en-US" dirty="0"/>
          </a:p>
          <a:p>
            <a:r>
              <a:rPr lang="en-US" dirty="0" smtClean="0"/>
              <a:t>Right to bear arms</a:t>
            </a:r>
            <a:endParaRPr lang="en-US" dirty="0"/>
          </a:p>
        </p:txBody>
      </p:sp>
    </p:spTree>
    <p:extLst>
      <p:ext uri="{BB962C8B-B14F-4D97-AF65-F5344CB8AC3E}">
        <p14:creationId xmlns:p14="http://schemas.microsoft.com/office/powerpoint/2010/main" val="3545383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93A299">
                    <a:lumMod val="75000"/>
                  </a:srgbClr>
                </a:solidFill>
              </a:rPr>
              <a:t>Where did they come from?</a:t>
            </a:r>
            <a:endParaRPr lang="en-US" dirty="0"/>
          </a:p>
        </p:txBody>
      </p:sp>
      <p:sp>
        <p:nvSpPr>
          <p:cNvPr id="3" name="Text Placeholder 2"/>
          <p:cNvSpPr>
            <a:spLocks noGrp="1"/>
          </p:cNvSpPr>
          <p:nvPr>
            <p:ph type="body" idx="1"/>
          </p:nvPr>
        </p:nvSpPr>
        <p:spPr/>
        <p:txBody>
          <a:bodyPr/>
          <a:lstStyle/>
          <a:p>
            <a:r>
              <a:rPr lang="en-US" dirty="0" smtClean="0"/>
              <a:t>British Traditions</a:t>
            </a:r>
            <a:endParaRPr lang="en-US" dirty="0"/>
          </a:p>
        </p:txBody>
      </p:sp>
      <p:sp>
        <p:nvSpPr>
          <p:cNvPr id="4" name="Content Placeholder 3"/>
          <p:cNvSpPr>
            <a:spLocks noGrp="1"/>
          </p:cNvSpPr>
          <p:nvPr>
            <p:ph sz="half" idx="2"/>
          </p:nvPr>
        </p:nvSpPr>
        <p:spPr/>
        <p:txBody>
          <a:bodyPr/>
          <a:lstStyle/>
          <a:p>
            <a:r>
              <a:rPr lang="en-US" dirty="0" smtClean="0"/>
              <a:t>Bill of Rights</a:t>
            </a:r>
          </a:p>
          <a:p>
            <a:endParaRPr lang="en-US" dirty="0"/>
          </a:p>
          <a:p>
            <a:r>
              <a:rPr lang="en-US" dirty="0" smtClean="0"/>
              <a:t>Trial by jury of peers</a:t>
            </a:r>
          </a:p>
          <a:p>
            <a:endParaRPr lang="en-US" dirty="0"/>
          </a:p>
          <a:p>
            <a:r>
              <a:rPr lang="en-US" dirty="0" smtClean="0"/>
              <a:t>Rulers subject to the law</a:t>
            </a:r>
            <a:endParaRPr lang="en-US" dirty="0"/>
          </a:p>
        </p:txBody>
      </p:sp>
      <p:sp>
        <p:nvSpPr>
          <p:cNvPr id="5" name="Text Placeholder 4"/>
          <p:cNvSpPr>
            <a:spLocks noGrp="1"/>
          </p:cNvSpPr>
          <p:nvPr>
            <p:ph type="body" sz="quarter" idx="3"/>
          </p:nvPr>
        </p:nvSpPr>
        <p:spPr/>
        <p:txBody>
          <a:bodyPr/>
          <a:lstStyle/>
          <a:p>
            <a:r>
              <a:rPr lang="en-US" dirty="0" smtClean="0"/>
              <a:t>Enlightenment Ideas</a:t>
            </a:r>
            <a:endParaRPr lang="en-US" dirty="0"/>
          </a:p>
        </p:txBody>
      </p:sp>
      <p:sp>
        <p:nvSpPr>
          <p:cNvPr id="6" name="Content Placeholder 5"/>
          <p:cNvSpPr>
            <a:spLocks noGrp="1"/>
          </p:cNvSpPr>
          <p:nvPr>
            <p:ph sz="quarter" idx="4"/>
          </p:nvPr>
        </p:nvSpPr>
        <p:spPr/>
        <p:txBody>
          <a:bodyPr/>
          <a:lstStyle/>
          <a:p>
            <a:r>
              <a:rPr lang="en-US" dirty="0" smtClean="0"/>
              <a:t>Separation of powers</a:t>
            </a:r>
          </a:p>
          <a:p>
            <a:endParaRPr lang="en-US" dirty="0"/>
          </a:p>
          <a:p>
            <a:r>
              <a:rPr lang="en-US" dirty="0" smtClean="0"/>
              <a:t>Natural rights</a:t>
            </a:r>
          </a:p>
          <a:p>
            <a:endParaRPr lang="en-US" dirty="0"/>
          </a:p>
          <a:p>
            <a:r>
              <a:rPr lang="en-US" dirty="0" smtClean="0"/>
              <a:t>Authority from citizens</a:t>
            </a:r>
            <a:endParaRPr lang="en-US" dirty="0"/>
          </a:p>
        </p:txBody>
      </p:sp>
    </p:spTree>
    <p:extLst>
      <p:ext uri="{BB962C8B-B14F-4D97-AF65-F5344CB8AC3E}">
        <p14:creationId xmlns:p14="http://schemas.microsoft.com/office/powerpoint/2010/main" val="3341372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828800"/>
            <a:ext cx="6248400" cy="46319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447800" y="533400"/>
            <a:ext cx="6248400" cy="1323439"/>
          </a:xfrm>
          <a:prstGeom prst="rect">
            <a:avLst/>
          </a:prstGeom>
          <a:noFill/>
        </p:spPr>
        <p:txBody>
          <a:bodyPr wrap="square" rtlCol="0">
            <a:spAutoFit/>
          </a:bodyPr>
          <a:lstStyle/>
          <a:p>
            <a:pPr algn="ctr"/>
            <a:r>
              <a:rPr lang="en-US" sz="8000" dirty="0" smtClean="0">
                <a:latin typeface="Academy Engraved LET" pitchFamily="2" charset="0"/>
              </a:rPr>
              <a:t>The End!!!</a:t>
            </a:r>
            <a:endParaRPr lang="en-US" sz="8000" dirty="0">
              <a:latin typeface="Academy Engraved LET" pitchFamily="2" charset="0"/>
            </a:endParaRPr>
          </a:p>
        </p:txBody>
      </p:sp>
    </p:spTree>
    <p:extLst>
      <p:ext uri="{BB962C8B-B14F-4D97-AF65-F5344CB8AC3E}">
        <p14:creationId xmlns:p14="http://schemas.microsoft.com/office/powerpoint/2010/main" val="2999258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U.S. constitution</a:t>
            </a:r>
            <a:endParaRPr lang="en-US" b="1" dirty="0"/>
          </a:p>
        </p:txBody>
      </p:sp>
      <p:sp>
        <p:nvSpPr>
          <p:cNvPr id="3" name="Content Placeholder 2"/>
          <p:cNvSpPr>
            <a:spLocks noGrp="1"/>
          </p:cNvSpPr>
          <p:nvPr>
            <p:ph sz="half" idx="1"/>
          </p:nvPr>
        </p:nvSpPr>
        <p:spPr/>
        <p:txBody>
          <a:bodyPr>
            <a:normAutofit fontScale="92500"/>
          </a:bodyPr>
          <a:lstStyle/>
          <a:p>
            <a:r>
              <a:rPr lang="en-US" b="1" dirty="0" smtClean="0"/>
              <a:t>The Roman Republic</a:t>
            </a:r>
            <a:endParaRPr lang="en-US" b="1" dirty="0"/>
          </a:p>
        </p:txBody>
      </p:sp>
      <p:sp>
        <p:nvSpPr>
          <p:cNvPr id="4" name="Content Placeholder 3"/>
          <p:cNvSpPr>
            <a:spLocks noGrp="1"/>
          </p:cNvSpPr>
          <p:nvPr>
            <p:ph sz="half" idx="2"/>
          </p:nvPr>
        </p:nvSpPr>
        <p:spPr/>
        <p:txBody>
          <a:bodyPr>
            <a:normAutofit fontScale="92500"/>
          </a:bodyPr>
          <a:lstStyle/>
          <a:p>
            <a:r>
              <a:rPr lang="en-US" dirty="0" smtClean="0"/>
              <a:t>The delegates to the constitutional convention wanted to create a republic. </a:t>
            </a:r>
          </a:p>
          <a:p>
            <a:endParaRPr lang="en-US" dirty="0" smtClean="0"/>
          </a:p>
          <a:p>
            <a:r>
              <a:rPr lang="en-US" dirty="0" smtClean="0"/>
              <a:t>A government in which citizens rule themselves through elected representatives.</a:t>
            </a:r>
            <a:endParaRPr lang="en-US" dirty="0"/>
          </a:p>
        </p:txBody>
      </p:sp>
    </p:spTree>
    <p:extLst>
      <p:ext uri="{BB962C8B-B14F-4D97-AF65-F5344CB8AC3E}">
        <p14:creationId xmlns:p14="http://schemas.microsoft.com/office/powerpoint/2010/main" val="3265940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lstStyle/>
          <a:p>
            <a:r>
              <a:rPr lang="en-US" b="1" dirty="0"/>
              <a:t>The Roman Republic</a:t>
            </a:r>
          </a:p>
          <a:p>
            <a:endParaRPr lang="en-US" dirty="0"/>
          </a:p>
        </p:txBody>
      </p:sp>
      <p:sp>
        <p:nvSpPr>
          <p:cNvPr id="4" name="Content Placeholder 3"/>
          <p:cNvSpPr>
            <a:spLocks noGrp="1"/>
          </p:cNvSpPr>
          <p:nvPr>
            <p:ph sz="half" idx="2"/>
          </p:nvPr>
        </p:nvSpPr>
        <p:spPr/>
        <p:txBody>
          <a:bodyPr/>
          <a:lstStyle/>
          <a:p>
            <a:r>
              <a:rPr lang="en-US" dirty="0" smtClean="0"/>
              <a:t>The republic they turned to was the Roman Republic.</a:t>
            </a:r>
          </a:p>
          <a:p>
            <a:endParaRPr lang="en-US" dirty="0" smtClean="0"/>
          </a:p>
          <a:p>
            <a:r>
              <a:rPr lang="en-US" dirty="0" smtClean="0"/>
              <a:t>Anciently the Roman Republic had been a model of western civilization.</a:t>
            </a:r>
            <a:endParaRPr lang="en-US" dirty="0"/>
          </a:p>
        </p:txBody>
      </p:sp>
    </p:spTree>
    <p:extLst>
      <p:ext uri="{BB962C8B-B14F-4D97-AF65-F5344CB8AC3E}">
        <p14:creationId xmlns:p14="http://schemas.microsoft.com/office/powerpoint/2010/main" val="3851885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normAutofit fontScale="92500"/>
          </a:bodyPr>
          <a:lstStyle/>
          <a:p>
            <a:r>
              <a:rPr lang="en-US" b="1" dirty="0"/>
              <a:t>The Roman Republic</a:t>
            </a:r>
          </a:p>
          <a:p>
            <a:endParaRPr lang="en-US" dirty="0"/>
          </a:p>
        </p:txBody>
      </p:sp>
      <p:sp>
        <p:nvSpPr>
          <p:cNvPr id="4" name="Content Placeholder 3"/>
          <p:cNvSpPr>
            <a:spLocks noGrp="1"/>
          </p:cNvSpPr>
          <p:nvPr>
            <p:ph sz="half" idx="2"/>
          </p:nvPr>
        </p:nvSpPr>
        <p:spPr/>
        <p:txBody>
          <a:bodyPr>
            <a:normAutofit fontScale="92500"/>
          </a:bodyPr>
          <a:lstStyle/>
          <a:p>
            <a:r>
              <a:rPr lang="en-US" dirty="0" smtClean="0"/>
              <a:t>Eventually however the roman Republic had become an Empire with a dictator in complete control.</a:t>
            </a:r>
          </a:p>
          <a:p>
            <a:endParaRPr lang="en-US" dirty="0"/>
          </a:p>
          <a:p>
            <a:r>
              <a:rPr lang="en-US" dirty="0" smtClean="0"/>
              <a:t> The delegates wanted to avoid the fate that befell Rome.</a:t>
            </a:r>
            <a:endParaRPr lang="en-US" dirty="0"/>
          </a:p>
        </p:txBody>
      </p:sp>
    </p:spTree>
    <p:extLst>
      <p:ext uri="{BB962C8B-B14F-4D97-AF65-F5344CB8AC3E}">
        <p14:creationId xmlns:p14="http://schemas.microsoft.com/office/powerpoint/2010/main" val="3526446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normAutofit lnSpcReduction="10000"/>
          </a:bodyPr>
          <a:lstStyle/>
          <a:p>
            <a:r>
              <a:rPr lang="en-US" b="1" dirty="0"/>
              <a:t>The Roman Republic</a:t>
            </a:r>
          </a:p>
        </p:txBody>
      </p:sp>
      <p:sp>
        <p:nvSpPr>
          <p:cNvPr id="4" name="Content Placeholder 3"/>
          <p:cNvSpPr>
            <a:spLocks noGrp="1"/>
          </p:cNvSpPr>
          <p:nvPr>
            <p:ph sz="half" idx="2"/>
          </p:nvPr>
        </p:nvSpPr>
        <p:spPr/>
        <p:txBody>
          <a:bodyPr>
            <a:normAutofit lnSpcReduction="10000"/>
          </a:bodyPr>
          <a:lstStyle/>
          <a:p>
            <a:r>
              <a:rPr lang="en-US" dirty="0" smtClean="0"/>
              <a:t>The founders of the constitution believed that Rome had fallen because the Roman people had come to value luxury and leisure more than hard work, independence and freedom.</a:t>
            </a:r>
            <a:endParaRPr lang="en-US" dirty="0"/>
          </a:p>
        </p:txBody>
      </p:sp>
    </p:spTree>
    <p:extLst>
      <p:ext uri="{BB962C8B-B14F-4D97-AF65-F5344CB8AC3E}">
        <p14:creationId xmlns:p14="http://schemas.microsoft.com/office/powerpoint/2010/main" val="4204519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lstStyle/>
          <a:p>
            <a:r>
              <a:rPr lang="en-US" b="1" dirty="0" smtClean="0"/>
              <a:t>British Traditions</a:t>
            </a:r>
            <a:endParaRPr lang="en-US" b="1" dirty="0"/>
          </a:p>
        </p:txBody>
      </p:sp>
      <p:sp>
        <p:nvSpPr>
          <p:cNvPr id="4" name="Content Placeholder 3"/>
          <p:cNvSpPr>
            <a:spLocks noGrp="1"/>
          </p:cNvSpPr>
          <p:nvPr>
            <p:ph sz="half" idx="2"/>
          </p:nvPr>
        </p:nvSpPr>
        <p:spPr/>
        <p:txBody>
          <a:bodyPr/>
          <a:lstStyle/>
          <a:p>
            <a:r>
              <a:rPr lang="en-US" dirty="0" smtClean="0"/>
              <a:t>Despite the recent conflict, many founders still thought of themselves as British and they still valued British traditions.</a:t>
            </a:r>
            <a:endParaRPr lang="en-US" dirty="0"/>
          </a:p>
        </p:txBody>
      </p:sp>
    </p:spTree>
    <p:extLst>
      <p:ext uri="{BB962C8B-B14F-4D97-AF65-F5344CB8AC3E}">
        <p14:creationId xmlns:p14="http://schemas.microsoft.com/office/powerpoint/2010/main" val="3110222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normAutofit/>
          </a:bodyPr>
          <a:lstStyle/>
          <a:p>
            <a:pPr lvl="0">
              <a:buClr>
                <a:srgbClr val="93A299"/>
              </a:buClr>
            </a:pPr>
            <a:r>
              <a:rPr lang="en-US" b="1" dirty="0">
                <a:solidFill>
                  <a:srgbClr val="564B3C"/>
                </a:solidFill>
              </a:rPr>
              <a:t>British Traditions</a:t>
            </a:r>
          </a:p>
          <a:p>
            <a:endParaRPr lang="en-US" dirty="0"/>
          </a:p>
        </p:txBody>
      </p:sp>
      <p:sp>
        <p:nvSpPr>
          <p:cNvPr id="4" name="Content Placeholder 3"/>
          <p:cNvSpPr>
            <a:spLocks noGrp="1"/>
          </p:cNvSpPr>
          <p:nvPr>
            <p:ph sz="half" idx="2"/>
          </p:nvPr>
        </p:nvSpPr>
        <p:spPr>
          <a:xfrm>
            <a:off x="4648200" y="1752600"/>
            <a:ext cx="4114800" cy="4407408"/>
          </a:xfrm>
        </p:spPr>
        <p:txBody>
          <a:bodyPr>
            <a:normAutofit/>
          </a:bodyPr>
          <a:lstStyle/>
          <a:p>
            <a:r>
              <a:rPr lang="en-US" dirty="0" smtClean="0"/>
              <a:t>In 1215, King John had been forced to sign the Magna Carta. </a:t>
            </a:r>
          </a:p>
          <a:p>
            <a:endParaRPr lang="en-US" dirty="0"/>
          </a:p>
          <a:p>
            <a:r>
              <a:rPr lang="en-US" dirty="0" smtClean="0"/>
              <a:t>This great document declared that even the King was subject to law.</a:t>
            </a:r>
            <a:endParaRPr lang="en-US" dirty="0"/>
          </a:p>
        </p:txBody>
      </p:sp>
    </p:spTree>
    <p:extLst>
      <p:ext uri="{BB962C8B-B14F-4D97-AF65-F5344CB8AC3E}">
        <p14:creationId xmlns:p14="http://schemas.microsoft.com/office/powerpoint/2010/main" val="2049121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3A299">
                    <a:lumMod val="75000"/>
                  </a:srgbClr>
                </a:solidFill>
              </a:rPr>
              <a:t>The U.S. constitution</a:t>
            </a:r>
            <a:endParaRPr lang="en-US" dirty="0"/>
          </a:p>
        </p:txBody>
      </p:sp>
      <p:sp>
        <p:nvSpPr>
          <p:cNvPr id="3" name="Content Placeholder 2"/>
          <p:cNvSpPr>
            <a:spLocks noGrp="1"/>
          </p:cNvSpPr>
          <p:nvPr>
            <p:ph sz="half" idx="1"/>
          </p:nvPr>
        </p:nvSpPr>
        <p:spPr/>
        <p:txBody>
          <a:bodyPr/>
          <a:lstStyle/>
          <a:p>
            <a:pPr lvl="0">
              <a:buClr>
                <a:srgbClr val="93A299"/>
              </a:buClr>
            </a:pPr>
            <a:r>
              <a:rPr lang="en-US" b="1" dirty="0">
                <a:solidFill>
                  <a:srgbClr val="564B3C"/>
                </a:solidFill>
              </a:rPr>
              <a:t>British Traditions</a:t>
            </a:r>
          </a:p>
          <a:p>
            <a:endParaRPr lang="en-US" dirty="0"/>
          </a:p>
        </p:txBody>
      </p:sp>
      <p:sp>
        <p:nvSpPr>
          <p:cNvPr id="4" name="Content Placeholder 3"/>
          <p:cNvSpPr>
            <a:spLocks noGrp="1"/>
          </p:cNvSpPr>
          <p:nvPr>
            <p:ph sz="half" idx="2"/>
          </p:nvPr>
        </p:nvSpPr>
        <p:spPr/>
        <p:txBody>
          <a:bodyPr/>
          <a:lstStyle/>
          <a:p>
            <a:r>
              <a:rPr lang="en-US" dirty="0" smtClean="0"/>
              <a:t>It also included the idea that people other than the king had rights, such as the right to private property.</a:t>
            </a:r>
            <a:endParaRPr lang="en-US" dirty="0"/>
          </a:p>
        </p:txBody>
      </p:sp>
    </p:spTree>
    <p:extLst>
      <p:ext uri="{BB962C8B-B14F-4D97-AF65-F5344CB8AC3E}">
        <p14:creationId xmlns:p14="http://schemas.microsoft.com/office/powerpoint/2010/main" val="1494637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288</TotalTime>
  <Words>809</Words>
  <Application>Microsoft Office PowerPoint</Application>
  <PresentationFormat>On-screen Show (4:3)</PresentationFormat>
  <Paragraphs>111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Apothecary</vt:lpstr>
      <vt:lpstr>Ideas Behind the U.S. Constitution</vt:lpstr>
      <vt:lpstr>Objective</vt:lpstr>
      <vt:lpstr>The U.S. constitution</vt:lpstr>
      <vt:lpstr>The U.S. constitution</vt:lpstr>
      <vt:lpstr>The U.S. constitution</vt:lpstr>
      <vt:lpstr>The U.S. constitution</vt:lpstr>
      <vt:lpstr>The U.S. constitution</vt:lpstr>
      <vt:lpstr>The U.S. constitution</vt:lpstr>
      <vt:lpstr>The U.S. constitution</vt:lpstr>
      <vt:lpstr>The U.S. constitution</vt:lpstr>
      <vt:lpstr>The U.S. constitution</vt:lpstr>
      <vt:lpstr>The U.S. constitution</vt:lpstr>
      <vt:lpstr>The U.S. constitution</vt:lpstr>
      <vt:lpstr>The U.S. constitution</vt:lpstr>
      <vt:lpstr>The U.S. constitution</vt:lpstr>
      <vt:lpstr>The U.S. constitution</vt:lpstr>
      <vt:lpstr>The U.S. constitution</vt:lpstr>
      <vt:lpstr>The U.S. constitution</vt:lpstr>
      <vt:lpstr>The U.S. constitution</vt:lpstr>
      <vt:lpstr>The U.S. constitution</vt:lpstr>
      <vt:lpstr>The U.S. constitution</vt:lpstr>
      <vt:lpstr>The U.S. constitution</vt:lpstr>
      <vt:lpstr>The U.S. constitution</vt:lpstr>
      <vt:lpstr>The U.S. constitution</vt:lpstr>
      <vt:lpstr>Where did they come from?</vt:lpstr>
      <vt:lpstr>Where did they come from?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Ideas Behind the U.S. Constitution</dc:title>
  <dc:creator>Teacher</dc:creator>
  <cp:lastModifiedBy>Teacher</cp:lastModifiedBy>
  <cp:revision>6</cp:revision>
  <dcterms:created xsi:type="dcterms:W3CDTF">2016-01-06T15:05:19Z</dcterms:created>
  <dcterms:modified xsi:type="dcterms:W3CDTF">2016-01-06T19:53:19Z</dcterms:modified>
</cp:coreProperties>
</file>