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67" y="-33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FC8E391-F078-4B2E-847D-C19F1491177B}" type="datetimeFigureOut">
              <a:rPr lang="en-US" smtClean="0"/>
              <a:t>10/8/2015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8CBB397-E9BB-43CE-A6D3-8F2E9D45873A}"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CBB397-E9BB-43CE-A6D3-8F2E9D45873A}"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CBB397-E9BB-43CE-A6D3-8F2E9D45873A}"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CBB397-E9BB-43CE-A6D3-8F2E9D45873A}"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CBB397-E9BB-43CE-A6D3-8F2E9D45873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CBB397-E9BB-43CE-A6D3-8F2E9D45873A}"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CBB397-E9BB-43CE-A6D3-8F2E9D45873A}"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CBB397-E9BB-43CE-A6D3-8F2E9D45873A}"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CBB397-E9BB-43CE-A6D3-8F2E9D45873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CBB397-E9BB-43CE-A6D3-8F2E9D45873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8E391-F078-4B2E-847D-C19F1491177B}" type="datetimeFigureOut">
              <a:rPr lang="en-US" smtClean="0"/>
              <a:t>10/8/2015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CBB397-E9BB-43CE-A6D3-8F2E9D45873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FC8E391-F078-4B2E-847D-C19F1491177B}" type="datetimeFigureOut">
              <a:rPr lang="en-US" smtClean="0"/>
              <a:t>10/8/2015</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8CBB397-E9BB-43CE-A6D3-8F2E9D45873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1.3 Lesson 4</a:t>
            </a:r>
            <a:endParaRPr lang="en-US" dirty="0"/>
          </a:p>
        </p:txBody>
      </p:sp>
      <p:sp>
        <p:nvSpPr>
          <p:cNvPr id="3" name="Subtitle 2"/>
          <p:cNvSpPr>
            <a:spLocks noGrp="1"/>
          </p:cNvSpPr>
          <p:nvPr>
            <p:ph type="subTitle" idx="1"/>
          </p:nvPr>
        </p:nvSpPr>
        <p:spPr/>
        <p:txBody>
          <a:bodyPr/>
          <a:lstStyle/>
          <a:p>
            <a:r>
              <a:rPr lang="en-US" dirty="0" smtClean="0"/>
              <a:t>Jamestown</a:t>
            </a:r>
            <a:endParaRPr lang="en-US" dirty="0"/>
          </a:p>
        </p:txBody>
      </p:sp>
    </p:spTree>
    <p:extLst>
      <p:ext uri="{BB962C8B-B14F-4D97-AF65-F5344CB8AC3E}">
        <p14:creationId xmlns:p14="http://schemas.microsoft.com/office/powerpoint/2010/main" val="2140616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09800"/>
            <a:ext cx="2590800" cy="3877056"/>
          </a:xfrm>
        </p:spPr>
        <p:txBody>
          <a:bodyPr/>
          <a:lstStyle/>
          <a:p>
            <a:r>
              <a:rPr lang="en-US" dirty="0" smtClean="0"/>
              <a:t>The first site was in a </a:t>
            </a:r>
            <a:r>
              <a:rPr lang="en-US" dirty="0" smtClean="0">
                <a:solidFill>
                  <a:srgbClr val="FF0000"/>
                </a:solidFill>
              </a:rPr>
              <a:t>malarial swamp </a:t>
            </a:r>
            <a:r>
              <a:rPr lang="en-US" dirty="0" smtClean="0"/>
              <a:t>and some of the settlers got sick. They soon moved, but it was not a good start.</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704864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514600" cy="3877056"/>
          </a:xfrm>
        </p:spPr>
        <p:txBody>
          <a:bodyPr>
            <a:normAutofit/>
          </a:bodyPr>
          <a:lstStyle/>
          <a:p>
            <a:r>
              <a:rPr lang="en-US" dirty="0" smtClean="0"/>
              <a:t>At the new site they constructed a fort but didn’t plant enough food, instead </a:t>
            </a:r>
            <a:r>
              <a:rPr lang="en-US" dirty="0" smtClean="0">
                <a:solidFill>
                  <a:srgbClr val="FF0000"/>
                </a:solidFill>
              </a:rPr>
              <a:t>they spent too much time looking for gold.</a:t>
            </a:r>
            <a:endParaRPr lang="en-US" dirty="0">
              <a:solidFill>
                <a:srgbClr val="FF0000"/>
              </a:solidFill>
            </a:endParaRPr>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621598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743200" cy="3877056"/>
          </a:xfrm>
        </p:spPr>
        <p:txBody>
          <a:bodyPr/>
          <a:lstStyle/>
          <a:p>
            <a:r>
              <a:rPr lang="en-US" dirty="0" smtClean="0"/>
              <a:t>Were it not for the leadership of </a:t>
            </a:r>
            <a:r>
              <a:rPr lang="en-US" dirty="0" smtClean="0">
                <a:solidFill>
                  <a:srgbClr val="FF0000"/>
                </a:solidFill>
              </a:rPr>
              <a:t>Captain John Smith</a:t>
            </a:r>
            <a:r>
              <a:rPr lang="en-US" dirty="0" smtClean="0"/>
              <a:t>, this colony would have failed as well.</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35854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819400" cy="3877056"/>
          </a:xfrm>
        </p:spPr>
        <p:txBody>
          <a:bodyPr/>
          <a:lstStyle/>
          <a:p>
            <a:r>
              <a:rPr lang="en-US" dirty="0" smtClean="0"/>
              <a:t>While he was exploring the area around Jamestown, the Indians captured John Smith.</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235181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895600" cy="3877056"/>
          </a:xfrm>
        </p:spPr>
        <p:txBody>
          <a:bodyPr>
            <a:normAutofit fontScale="92500" lnSpcReduction="10000"/>
          </a:bodyPr>
          <a:lstStyle/>
          <a:p>
            <a:r>
              <a:rPr lang="en-US" dirty="0" smtClean="0"/>
              <a:t>At first, he wrote that the Indians treated him well, but 17 years later he changed his story claiming that they were going to execute him but that he was saved by the chiefs daughter, </a:t>
            </a:r>
            <a:r>
              <a:rPr lang="en-US" dirty="0" smtClean="0">
                <a:solidFill>
                  <a:srgbClr val="FF0000"/>
                </a:solidFill>
              </a:rPr>
              <a:t>Pocahontas</a:t>
            </a:r>
            <a:r>
              <a:rPr lang="en-US" dirty="0" smtClean="0"/>
              <a:t>. </a:t>
            </a:r>
            <a:endParaRPr lang="en-US" dirty="0"/>
          </a:p>
        </p:txBody>
      </p:sp>
    </p:spTree>
    <p:extLst>
      <p:ext uri="{BB962C8B-B14F-4D97-AF65-F5344CB8AC3E}">
        <p14:creationId xmlns:p14="http://schemas.microsoft.com/office/powerpoint/2010/main" val="1574400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743200" cy="3877056"/>
          </a:xfrm>
        </p:spPr>
        <p:txBody>
          <a:bodyPr/>
          <a:lstStyle/>
          <a:p>
            <a:r>
              <a:rPr lang="en-US" dirty="0" smtClean="0"/>
              <a:t>Captain Smith </a:t>
            </a:r>
            <a:r>
              <a:rPr lang="en-US" dirty="0" smtClean="0">
                <a:solidFill>
                  <a:srgbClr val="FF0000"/>
                </a:solidFill>
              </a:rPr>
              <a:t>forced the settlers to work for food</a:t>
            </a:r>
            <a:r>
              <a:rPr lang="en-US" dirty="0" smtClean="0"/>
              <a:t> and began to </a:t>
            </a:r>
            <a:r>
              <a:rPr lang="en-US" dirty="0" smtClean="0">
                <a:solidFill>
                  <a:srgbClr val="FF0000"/>
                </a:solidFill>
              </a:rPr>
              <a:t>trade with Powhatan, the local chief.</a:t>
            </a:r>
            <a:endParaRPr lang="en-US" dirty="0">
              <a:solidFill>
                <a:srgbClr val="FF0000"/>
              </a:solidFill>
            </a:endParaRPr>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679452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p:txBody>
          <a:bodyPr/>
          <a:lstStyle/>
          <a:p>
            <a:r>
              <a:rPr lang="en-US" dirty="0" smtClean="0"/>
              <a:t>When the natives refused to trade, the settlers began</a:t>
            </a:r>
            <a:r>
              <a:rPr lang="en-US" dirty="0" smtClean="0">
                <a:solidFill>
                  <a:srgbClr val="FF0000"/>
                </a:solidFill>
              </a:rPr>
              <a:t> taking what they needed by force.</a:t>
            </a:r>
            <a:endParaRPr lang="en-US" dirty="0">
              <a:solidFill>
                <a:srgbClr val="FF0000"/>
              </a:solidFill>
            </a:endParaRPr>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821521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p:txBody>
          <a:bodyPr/>
          <a:lstStyle/>
          <a:p>
            <a:r>
              <a:rPr lang="en-US" dirty="0" smtClean="0"/>
              <a:t>Pocahontas was taken prisoner and later married another settler named </a:t>
            </a:r>
            <a:r>
              <a:rPr lang="en-US" dirty="0" smtClean="0">
                <a:solidFill>
                  <a:srgbClr val="FF0000"/>
                </a:solidFill>
              </a:rPr>
              <a:t>John Rolfe </a:t>
            </a:r>
            <a:r>
              <a:rPr lang="en-US" dirty="0" smtClean="0"/>
              <a:t>and peace was restored for a time.</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142302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590800" cy="3877056"/>
          </a:xfrm>
        </p:spPr>
        <p:txBody>
          <a:bodyPr>
            <a:normAutofit lnSpcReduction="10000"/>
          </a:bodyPr>
          <a:lstStyle/>
          <a:p>
            <a:r>
              <a:rPr lang="en-US" dirty="0" smtClean="0"/>
              <a:t>The colonist drove John Smith out and quit working. </a:t>
            </a:r>
            <a:r>
              <a:rPr lang="en-US" dirty="0" smtClean="0">
                <a:solidFill>
                  <a:srgbClr val="FF0000"/>
                </a:solidFill>
              </a:rPr>
              <a:t>4 out of 5 </a:t>
            </a:r>
            <a:r>
              <a:rPr lang="en-US" dirty="0" smtClean="0"/>
              <a:t>of the colonists died that winter. This period became known as the starving time.</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149078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3124200" cy="3877056"/>
          </a:xfrm>
        </p:spPr>
        <p:txBody>
          <a:bodyPr/>
          <a:lstStyle/>
          <a:p>
            <a:r>
              <a:rPr lang="en-US" dirty="0" smtClean="0"/>
              <a:t>The colony grew slowly as the deaths were </a:t>
            </a:r>
            <a:r>
              <a:rPr lang="en-US" dirty="0" smtClean="0">
                <a:solidFill>
                  <a:srgbClr val="FF0000"/>
                </a:solidFill>
              </a:rPr>
              <a:t>replaced by new arrivals </a:t>
            </a:r>
            <a:r>
              <a:rPr lang="en-US" dirty="0" smtClean="0"/>
              <a:t>from England.</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413121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SWUT: The English colony at Jamestown survived hard times and set up a representative government.</a:t>
            </a:r>
            <a:endParaRPr lang="en-US" sz="4000" dirty="0"/>
          </a:p>
        </p:txBody>
      </p:sp>
      <p:sp>
        <p:nvSpPr>
          <p:cNvPr id="3" name="Title 2"/>
          <p:cNvSpPr>
            <a:spLocks noGrp="1"/>
          </p:cNvSpPr>
          <p:nvPr>
            <p:ph type="title"/>
          </p:nvPr>
        </p:nvSpPr>
        <p:spPr/>
        <p:txBody>
          <a:bodyPr/>
          <a:lstStyle/>
          <a:p>
            <a:r>
              <a:rPr lang="en-US" dirty="0" smtClean="0"/>
              <a:t>Objective</a:t>
            </a:r>
            <a:endParaRPr lang="en-US" dirty="0"/>
          </a:p>
        </p:txBody>
      </p:sp>
    </p:spTree>
    <p:extLst>
      <p:ext uri="{BB962C8B-B14F-4D97-AF65-F5344CB8AC3E}">
        <p14:creationId xmlns:p14="http://schemas.microsoft.com/office/powerpoint/2010/main" val="2093198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590800" cy="3877056"/>
          </a:xfrm>
        </p:spPr>
        <p:txBody>
          <a:bodyPr/>
          <a:lstStyle/>
          <a:p>
            <a:r>
              <a:rPr lang="en-US" dirty="0" smtClean="0"/>
              <a:t>In 1612, the Jamestown colonists began growing </a:t>
            </a:r>
            <a:r>
              <a:rPr lang="en-US" dirty="0" smtClean="0">
                <a:solidFill>
                  <a:srgbClr val="FF0000"/>
                </a:solidFill>
              </a:rPr>
              <a:t>tobacco</a:t>
            </a:r>
            <a:r>
              <a:rPr lang="en-US" dirty="0" smtClean="0"/>
              <a:t>. This cash crop ensured the survival of the colony.</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796869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3048000" cy="3877056"/>
          </a:xfrm>
        </p:spPr>
        <p:txBody>
          <a:bodyPr>
            <a:normAutofit fontScale="92500"/>
          </a:bodyPr>
          <a:lstStyle/>
          <a:p>
            <a:r>
              <a:rPr lang="en-US" dirty="0" smtClean="0"/>
              <a:t>The Virginia company went broke and in 1619 the Jamestown colonists established the first representative government in America, the </a:t>
            </a:r>
            <a:r>
              <a:rPr lang="en-US" dirty="0" smtClean="0">
                <a:solidFill>
                  <a:srgbClr val="FF0000"/>
                </a:solidFill>
              </a:rPr>
              <a:t>House of Burgesses.</a:t>
            </a:r>
            <a:endParaRPr lang="en-US" dirty="0">
              <a:solidFill>
                <a:srgbClr val="FF0000"/>
              </a:solidFill>
            </a:endParaRPr>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2128785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819400" cy="3877056"/>
          </a:xfrm>
        </p:spPr>
        <p:txBody>
          <a:bodyPr/>
          <a:lstStyle/>
          <a:p>
            <a:r>
              <a:rPr lang="en-US" dirty="0" smtClean="0"/>
              <a:t>At first, </a:t>
            </a:r>
            <a:r>
              <a:rPr lang="en-US" dirty="0" smtClean="0">
                <a:solidFill>
                  <a:srgbClr val="FF0000"/>
                </a:solidFill>
              </a:rPr>
              <a:t>the colonists </a:t>
            </a:r>
            <a:r>
              <a:rPr lang="en-US" dirty="0" smtClean="0"/>
              <a:t>had greater freedoms than even the common man in England. All men had the right to vote.</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941162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438400" cy="3877056"/>
          </a:xfrm>
        </p:spPr>
        <p:txBody>
          <a:bodyPr/>
          <a:lstStyle/>
          <a:p>
            <a:r>
              <a:rPr lang="en-US" dirty="0" smtClean="0"/>
              <a:t>By 1624, there were over 1,000 men in Jamestown, though there were </a:t>
            </a:r>
            <a:r>
              <a:rPr lang="en-US" dirty="0" smtClean="0">
                <a:solidFill>
                  <a:srgbClr val="FF0000"/>
                </a:solidFill>
              </a:rPr>
              <a:t>less than 300</a:t>
            </a:r>
            <a:r>
              <a:rPr lang="en-US" dirty="0" smtClean="0"/>
              <a:t> women.</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894649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971800" cy="3877056"/>
          </a:xfrm>
        </p:spPr>
        <p:txBody>
          <a:bodyPr>
            <a:normAutofit fontScale="92500" lnSpcReduction="20000"/>
          </a:bodyPr>
          <a:lstStyle/>
          <a:p>
            <a:r>
              <a:rPr lang="en-US" dirty="0" smtClean="0"/>
              <a:t>The demand for tobacco caused a shortage of workers. </a:t>
            </a:r>
            <a:r>
              <a:rPr lang="en-US" dirty="0" smtClean="0">
                <a:solidFill>
                  <a:srgbClr val="FF0000"/>
                </a:solidFill>
              </a:rPr>
              <a:t>Property owners would pay for a worker to come from England. </a:t>
            </a:r>
            <a:r>
              <a:rPr lang="en-US" dirty="0" smtClean="0"/>
              <a:t>These “indentured servants” would work for 7 years and pay off this debt.</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223032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590800" cy="3877056"/>
          </a:xfrm>
        </p:spPr>
        <p:txBody>
          <a:bodyPr>
            <a:normAutofit lnSpcReduction="10000"/>
          </a:bodyPr>
          <a:lstStyle/>
          <a:p>
            <a:r>
              <a:rPr lang="en-US" dirty="0" smtClean="0"/>
              <a:t>By 1700 the laws were changed so that </a:t>
            </a:r>
            <a:r>
              <a:rPr lang="en-US" dirty="0" smtClean="0">
                <a:solidFill>
                  <a:srgbClr val="FF0000"/>
                </a:solidFill>
              </a:rPr>
              <a:t>Africans could be kept in slavery for life</a:t>
            </a:r>
            <a:r>
              <a:rPr lang="en-US" dirty="0" smtClean="0"/>
              <a:t>, and only free, white, male property owners could vote.</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2801652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a </a:t>
            </a:r>
            <a:r>
              <a:rPr lang="en-US" smtClean="0"/>
              <a:t>moment now to </a:t>
            </a:r>
            <a:r>
              <a:rPr lang="en-US" dirty="0" smtClean="0"/>
              <a:t>stand </a:t>
            </a:r>
            <a:r>
              <a:rPr lang="en-US" smtClean="0"/>
              <a:t>and stretch…</a:t>
            </a:r>
            <a:endParaRPr lang="en-US" dirty="0"/>
          </a:p>
        </p:txBody>
      </p:sp>
      <p:sp>
        <p:nvSpPr>
          <p:cNvPr id="3" name="Text Placeholder 2"/>
          <p:cNvSpPr>
            <a:spLocks noGrp="1"/>
          </p:cNvSpPr>
          <p:nvPr>
            <p:ph type="body" idx="1"/>
          </p:nvPr>
        </p:nvSpPr>
        <p:spPr/>
        <p:txBody>
          <a:bodyPr/>
          <a:lstStyle/>
          <a:p>
            <a:r>
              <a:rPr lang="en-US" dirty="0" smtClean="0"/>
              <a:t>Before moving on to the next excitement!!!</a:t>
            </a:r>
            <a:endParaRPr lang="en-US" dirty="0"/>
          </a:p>
        </p:txBody>
      </p:sp>
    </p:spTree>
    <p:extLst>
      <p:ext uri="{BB962C8B-B14F-4D97-AF65-F5344CB8AC3E}">
        <p14:creationId xmlns:p14="http://schemas.microsoft.com/office/powerpoint/2010/main" val="1871376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1.3 Lesson 5</a:t>
            </a:r>
            <a:endParaRPr lang="en-US" dirty="0"/>
          </a:p>
        </p:txBody>
      </p:sp>
      <p:sp>
        <p:nvSpPr>
          <p:cNvPr id="3" name="Subtitle 2"/>
          <p:cNvSpPr>
            <a:spLocks noGrp="1"/>
          </p:cNvSpPr>
          <p:nvPr>
            <p:ph type="subTitle" idx="1"/>
          </p:nvPr>
        </p:nvSpPr>
        <p:spPr/>
        <p:txBody>
          <a:bodyPr/>
          <a:lstStyle/>
          <a:p>
            <a:r>
              <a:rPr lang="en-US" sz="6600" dirty="0" smtClean="0"/>
              <a:t>Plymouth</a:t>
            </a:r>
            <a:endParaRPr lang="en-US" sz="6600" dirty="0"/>
          </a:p>
        </p:txBody>
      </p:sp>
    </p:spTree>
    <p:extLst>
      <p:ext uri="{BB962C8B-B14F-4D97-AF65-F5344CB8AC3E}">
        <p14:creationId xmlns:p14="http://schemas.microsoft.com/office/powerpoint/2010/main" val="328571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SWUT: The Pilgrims founded Plymouth Colony in order to practice their religion freely.</a:t>
            </a:r>
            <a:endParaRPr lang="en-US" sz="4000" dirty="0"/>
          </a:p>
        </p:txBody>
      </p:sp>
      <p:sp>
        <p:nvSpPr>
          <p:cNvPr id="3" name="Title 2"/>
          <p:cNvSpPr>
            <a:spLocks noGrp="1"/>
          </p:cNvSpPr>
          <p:nvPr>
            <p:ph type="title"/>
          </p:nvPr>
        </p:nvSpPr>
        <p:spPr/>
        <p:txBody>
          <a:bodyPr/>
          <a:lstStyle/>
          <a:p>
            <a:r>
              <a:rPr lang="en-US" dirty="0" smtClean="0"/>
              <a:t>Objective</a:t>
            </a:r>
            <a:endParaRPr lang="en-US" dirty="0"/>
          </a:p>
        </p:txBody>
      </p:sp>
    </p:spTree>
    <p:extLst>
      <p:ext uri="{BB962C8B-B14F-4D97-AF65-F5344CB8AC3E}">
        <p14:creationId xmlns:p14="http://schemas.microsoft.com/office/powerpoint/2010/main" val="960973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590800" cy="3877056"/>
          </a:xfrm>
        </p:spPr>
        <p:txBody>
          <a:bodyPr>
            <a:normAutofit fontScale="92500" lnSpcReduction="20000"/>
          </a:bodyPr>
          <a:lstStyle/>
          <a:p>
            <a:r>
              <a:rPr lang="en-US" dirty="0" smtClean="0"/>
              <a:t>For millennia the rulers of the old world had tried to maintain control of peoples’ beliefs. Those who refused to practice the established religion were </a:t>
            </a:r>
            <a:r>
              <a:rPr lang="en-US" dirty="0" smtClean="0">
                <a:solidFill>
                  <a:srgbClr val="FF0000"/>
                </a:solidFill>
              </a:rPr>
              <a:t>persecuted or executed.</a:t>
            </a:r>
            <a:endParaRPr lang="en-US" dirty="0">
              <a:solidFill>
                <a:srgbClr val="FF0000"/>
              </a:solidFill>
            </a:endParaRPr>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492930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Jamestown</a:t>
            </a:r>
            <a:endParaRPr lang="en-US" dirty="0"/>
          </a:p>
        </p:txBody>
      </p:sp>
      <p:sp>
        <p:nvSpPr>
          <p:cNvPr id="3" name="Content Placeholder 2"/>
          <p:cNvSpPr>
            <a:spLocks noGrp="1"/>
          </p:cNvSpPr>
          <p:nvPr>
            <p:ph sz="quarter" idx="13"/>
          </p:nvPr>
        </p:nvSpPr>
        <p:spPr/>
        <p:txBody>
          <a:bodyPr/>
          <a:lstStyle/>
          <a:p>
            <a:r>
              <a:rPr lang="en-US" dirty="0" smtClean="0"/>
              <a:t>In 1585, </a:t>
            </a:r>
            <a:r>
              <a:rPr lang="en-US" dirty="0" smtClean="0">
                <a:solidFill>
                  <a:srgbClr val="FF0000"/>
                </a:solidFill>
              </a:rPr>
              <a:t>Sir Walter Raleigh</a:t>
            </a:r>
            <a:r>
              <a:rPr lang="en-US" dirty="0" smtClean="0"/>
              <a:t> sent 100 men to found a colony in North America.</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68150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743200" cy="3877056"/>
          </a:xfrm>
        </p:spPr>
        <p:txBody>
          <a:bodyPr>
            <a:normAutofit fontScale="92500" lnSpcReduction="20000"/>
          </a:bodyPr>
          <a:lstStyle/>
          <a:p>
            <a:r>
              <a:rPr lang="en-US" dirty="0" smtClean="0"/>
              <a:t>In England, the established church was the Protestant </a:t>
            </a:r>
            <a:r>
              <a:rPr lang="en-US" dirty="0" smtClean="0">
                <a:solidFill>
                  <a:srgbClr val="FF0000"/>
                </a:solidFill>
              </a:rPr>
              <a:t>Anglican Church</a:t>
            </a:r>
            <a:r>
              <a:rPr lang="en-US" dirty="0" smtClean="0"/>
              <a:t>. They were actively persecuting another group of protestants who called themselves separatists. We know them today as </a:t>
            </a:r>
            <a:r>
              <a:rPr lang="en-US" dirty="0" smtClean="0">
                <a:solidFill>
                  <a:srgbClr val="FF0000"/>
                </a:solidFill>
              </a:rPr>
              <a:t>Pilgrims</a:t>
            </a:r>
            <a:r>
              <a:rPr lang="en-US" dirty="0" smtClean="0"/>
              <a:t>.</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663332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743200" cy="3877056"/>
          </a:xfrm>
        </p:spPr>
        <p:txBody>
          <a:bodyPr>
            <a:normAutofit fontScale="85000" lnSpcReduction="10000"/>
          </a:bodyPr>
          <a:lstStyle/>
          <a:p>
            <a:r>
              <a:rPr lang="en-US" dirty="0" smtClean="0"/>
              <a:t>In </a:t>
            </a:r>
            <a:r>
              <a:rPr lang="en-US" dirty="0" smtClean="0">
                <a:solidFill>
                  <a:srgbClr val="FF0000"/>
                </a:solidFill>
              </a:rPr>
              <a:t>1620</a:t>
            </a:r>
            <a:r>
              <a:rPr lang="en-US" dirty="0" smtClean="0"/>
              <a:t>, more than 100 people, including Pilgrims, boarded the Mayflower and sailed for America.</a:t>
            </a:r>
          </a:p>
          <a:p>
            <a:r>
              <a:rPr lang="en-US" dirty="0" smtClean="0"/>
              <a:t>They landed at </a:t>
            </a:r>
            <a:r>
              <a:rPr lang="en-US" dirty="0" smtClean="0">
                <a:solidFill>
                  <a:srgbClr val="FF0000"/>
                </a:solidFill>
              </a:rPr>
              <a:t>Cape Cod</a:t>
            </a:r>
            <a:r>
              <a:rPr lang="en-US" dirty="0" smtClean="0"/>
              <a:t> in today’s </a:t>
            </a:r>
            <a:r>
              <a:rPr lang="en-US" dirty="0" smtClean="0">
                <a:solidFill>
                  <a:srgbClr val="FF0000"/>
                </a:solidFill>
              </a:rPr>
              <a:t>Massachusetts</a:t>
            </a:r>
            <a:r>
              <a:rPr lang="en-US" dirty="0" smtClean="0"/>
              <a:t>, and named it Plymouth.</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2527948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667000" cy="3877056"/>
          </a:xfrm>
        </p:spPr>
        <p:txBody>
          <a:bodyPr>
            <a:normAutofit fontScale="92500" lnSpcReduction="10000"/>
          </a:bodyPr>
          <a:lstStyle/>
          <a:p>
            <a:r>
              <a:rPr lang="en-US" dirty="0" smtClean="0"/>
              <a:t>Having landed well outside the boundaries of Virginia, the 41 adult males drew up their own charter for governing the new colony called the </a:t>
            </a:r>
            <a:r>
              <a:rPr lang="en-US" dirty="0" smtClean="0">
                <a:solidFill>
                  <a:srgbClr val="FF0000"/>
                </a:solidFill>
              </a:rPr>
              <a:t>Mayflower Compact</a:t>
            </a:r>
            <a:r>
              <a:rPr lang="en-US" dirty="0" smtClean="0"/>
              <a:t>.</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672323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209800" cy="3877056"/>
          </a:xfrm>
        </p:spPr>
        <p:txBody>
          <a:bodyPr>
            <a:normAutofit fontScale="77500" lnSpcReduction="20000"/>
          </a:bodyPr>
          <a:lstStyle/>
          <a:p>
            <a:r>
              <a:rPr lang="en-US" dirty="0" smtClean="0"/>
              <a:t>Although they left England seeking religious freedom, </a:t>
            </a:r>
            <a:r>
              <a:rPr lang="en-US" dirty="0" smtClean="0">
                <a:solidFill>
                  <a:srgbClr val="FF0000"/>
                </a:solidFill>
              </a:rPr>
              <a:t>the Pilgrims were no more tolerant of other religious beliefs than the Anglicans had been</a:t>
            </a:r>
            <a:r>
              <a:rPr lang="en-US" dirty="0" smtClean="0"/>
              <a:t>.</a:t>
            </a:r>
          </a:p>
          <a:p>
            <a:r>
              <a:rPr lang="en-US" dirty="0" smtClean="0"/>
              <a:t>Soon they were persecuting religious dissenters.</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2737066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667000" cy="3877056"/>
          </a:xfrm>
        </p:spPr>
        <p:txBody>
          <a:bodyPr>
            <a:normAutofit fontScale="92500" lnSpcReduction="10000"/>
          </a:bodyPr>
          <a:lstStyle/>
          <a:p>
            <a:r>
              <a:rPr lang="en-US" dirty="0" smtClean="0"/>
              <a:t>The place where they landed and settled had been cleared, but no one was living there.</a:t>
            </a:r>
          </a:p>
          <a:p>
            <a:r>
              <a:rPr lang="en-US" dirty="0" smtClean="0"/>
              <a:t>They later discovered the tribe that had lived there </a:t>
            </a:r>
            <a:r>
              <a:rPr lang="en-US" dirty="0" smtClean="0">
                <a:solidFill>
                  <a:srgbClr val="FF0000"/>
                </a:solidFill>
              </a:rPr>
              <a:t>had all died of disease.</a:t>
            </a:r>
            <a:endParaRPr lang="en-US" dirty="0">
              <a:solidFill>
                <a:srgbClr val="FF0000"/>
              </a:solidFill>
            </a:endParaRPr>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5557627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533400"/>
            <a:ext cx="7571465"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9111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514600" cy="3877056"/>
          </a:xfrm>
        </p:spPr>
        <p:txBody>
          <a:bodyPr>
            <a:normAutofit fontScale="77500" lnSpcReduction="20000"/>
          </a:bodyPr>
          <a:lstStyle/>
          <a:p>
            <a:r>
              <a:rPr lang="en-US" dirty="0" smtClean="0"/>
              <a:t>Having </a:t>
            </a:r>
            <a:r>
              <a:rPr lang="en-US" dirty="0" smtClean="0">
                <a:solidFill>
                  <a:srgbClr val="FF0000"/>
                </a:solidFill>
              </a:rPr>
              <a:t>arrived too late in the year to plant crops </a:t>
            </a:r>
            <a:r>
              <a:rPr lang="en-US" dirty="0" smtClean="0"/>
              <a:t>and with no time to build proper shelters, the Pilgrims soon learned that they </a:t>
            </a:r>
            <a:r>
              <a:rPr lang="en-US" dirty="0" smtClean="0">
                <a:solidFill>
                  <a:srgbClr val="FF0000"/>
                </a:solidFill>
              </a:rPr>
              <a:t>hadn’t brought enough food</a:t>
            </a:r>
            <a:r>
              <a:rPr lang="en-US" dirty="0" smtClean="0"/>
              <a:t> with them.</a:t>
            </a:r>
          </a:p>
          <a:p>
            <a:r>
              <a:rPr lang="en-US" dirty="0" smtClean="0"/>
              <a:t>Nearly half the settlers died of disease and/or starvation the first winter.</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2462516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743200" cy="3877056"/>
          </a:xfrm>
        </p:spPr>
        <p:txBody>
          <a:bodyPr/>
          <a:lstStyle/>
          <a:p>
            <a:r>
              <a:rPr lang="en-US" dirty="0" smtClean="0"/>
              <a:t>In the spring, the Pilgrims met the </a:t>
            </a:r>
            <a:r>
              <a:rPr lang="en-US" dirty="0" err="1" smtClean="0"/>
              <a:t>Pemaquid</a:t>
            </a:r>
            <a:r>
              <a:rPr lang="en-US" dirty="0" smtClean="0"/>
              <a:t> Indian </a:t>
            </a:r>
            <a:r>
              <a:rPr lang="en-US" dirty="0" smtClean="0">
                <a:solidFill>
                  <a:srgbClr val="FF0000"/>
                </a:solidFill>
              </a:rPr>
              <a:t>Samoset</a:t>
            </a:r>
            <a:r>
              <a:rPr lang="en-US" dirty="0" smtClean="0"/>
              <a:t>.</a:t>
            </a:r>
          </a:p>
          <a:p>
            <a:r>
              <a:rPr lang="en-US" dirty="0" smtClean="0"/>
              <a:t>He introduced them to the Wampanoag chief </a:t>
            </a:r>
            <a:r>
              <a:rPr lang="en-US" dirty="0" smtClean="0">
                <a:solidFill>
                  <a:srgbClr val="FF0000"/>
                </a:solidFill>
              </a:rPr>
              <a:t>Massasoit and Squanto</a:t>
            </a:r>
            <a:r>
              <a:rPr lang="en-US" dirty="0" smtClean="0"/>
              <a:t>.</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2830813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514600" cy="3877056"/>
          </a:xfrm>
        </p:spPr>
        <p:txBody>
          <a:bodyPr>
            <a:normAutofit fontScale="92500" lnSpcReduction="20000"/>
          </a:bodyPr>
          <a:lstStyle/>
          <a:p>
            <a:r>
              <a:rPr lang="en-US" dirty="0" smtClean="0"/>
              <a:t>Squanto had been </a:t>
            </a:r>
            <a:r>
              <a:rPr lang="en-US" dirty="0" smtClean="0">
                <a:solidFill>
                  <a:srgbClr val="FF0000"/>
                </a:solidFill>
              </a:rPr>
              <a:t>captured by English fisherman and taken to England </a:t>
            </a:r>
            <a:r>
              <a:rPr lang="en-US" dirty="0" smtClean="0"/>
              <a:t>where he learned the language.</a:t>
            </a:r>
          </a:p>
          <a:p>
            <a:r>
              <a:rPr lang="en-US" dirty="0" smtClean="0"/>
              <a:t>He was returned to America where he helped the Pilgrims.</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45370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362200" cy="3877056"/>
          </a:xfrm>
        </p:spPr>
        <p:txBody>
          <a:bodyPr>
            <a:normAutofit fontScale="85000" lnSpcReduction="10000"/>
          </a:bodyPr>
          <a:lstStyle/>
          <a:p>
            <a:r>
              <a:rPr lang="en-US" dirty="0" smtClean="0"/>
              <a:t>Squanto brought the Pilgrims native crops like corn, beans, and pumpkins and </a:t>
            </a:r>
            <a:r>
              <a:rPr lang="en-US" dirty="0" smtClean="0">
                <a:solidFill>
                  <a:srgbClr val="FF0000"/>
                </a:solidFill>
              </a:rPr>
              <a:t>taught the English how to plant them.</a:t>
            </a:r>
          </a:p>
          <a:p>
            <a:r>
              <a:rPr lang="en-US" dirty="0" smtClean="0"/>
              <a:t>He also taught them </a:t>
            </a:r>
            <a:r>
              <a:rPr lang="en-US" dirty="0" smtClean="0">
                <a:solidFill>
                  <a:srgbClr val="FF0000"/>
                </a:solidFill>
              </a:rPr>
              <a:t>how to fish and catch eels.</a:t>
            </a:r>
            <a:endParaRPr lang="en-US" dirty="0">
              <a:solidFill>
                <a:srgbClr val="FF0000"/>
              </a:solidFill>
            </a:endParaRPr>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913956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p:txBody>
          <a:bodyPr/>
          <a:lstStyle/>
          <a:p>
            <a:r>
              <a:rPr lang="en-US" dirty="0" smtClean="0"/>
              <a:t>They landed on Roanoke Island off the coast of </a:t>
            </a:r>
            <a:r>
              <a:rPr lang="en-US" dirty="0" smtClean="0">
                <a:solidFill>
                  <a:srgbClr val="FF0000"/>
                </a:solidFill>
              </a:rPr>
              <a:t>North Carolina </a:t>
            </a:r>
            <a:r>
              <a:rPr lang="en-US" dirty="0" smtClean="0"/>
              <a:t>and began to build.</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872236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Plymouth</a:t>
            </a:r>
          </a:p>
        </p:txBody>
      </p:sp>
      <p:sp>
        <p:nvSpPr>
          <p:cNvPr id="3" name="Content Placeholder 2"/>
          <p:cNvSpPr>
            <a:spLocks noGrp="1"/>
          </p:cNvSpPr>
          <p:nvPr>
            <p:ph sz="quarter" idx="13"/>
          </p:nvPr>
        </p:nvSpPr>
        <p:spPr>
          <a:xfrm>
            <a:off x="685800" y="2240280"/>
            <a:ext cx="2209800" cy="3877056"/>
          </a:xfrm>
        </p:spPr>
        <p:txBody>
          <a:bodyPr>
            <a:normAutofit fontScale="85000" lnSpcReduction="20000"/>
          </a:bodyPr>
          <a:lstStyle/>
          <a:p>
            <a:r>
              <a:rPr lang="en-US" dirty="0" smtClean="0"/>
              <a:t>In the fall the Pilgrims had a </a:t>
            </a:r>
            <a:r>
              <a:rPr lang="en-US" dirty="0" smtClean="0">
                <a:solidFill>
                  <a:srgbClr val="FF0000"/>
                </a:solidFill>
              </a:rPr>
              <a:t>very good harvest </a:t>
            </a:r>
            <a:r>
              <a:rPr lang="en-US" dirty="0" smtClean="0"/>
              <a:t>and they invited the Indians to a feast of Thanksgiving.</a:t>
            </a:r>
          </a:p>
          <a:p>
            <a:r>
              <a:rPr lang="en-US" dirty="0" smtClean="0"/>
              <a:t>Later, </a:t>
            </a:r>
            <a:r>
              <a:rPr lang="en-US" dirty="0" smtClean="0">
                <a:solidFill>
                  <a:srgbClr val="FF0000"/>
                </a:solidFill>
              </a:rPr>
              <a:t>Thanksgiving</a:t>
            </a:r>
            <a:r>
              <a:rPr lang="en-US" dirty="0" smtClean="0"/>
              <a:t> became a national holiday in the U.S.</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767933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56263" cy="1054250"/>
          </a:xfrm>
        </p:spPr>
        <p:txBody>
          <a:bodyPr/>
          <a:lstStyle/>
          <a:p>
            <a:r>
              <a:rPr lang="en-US" dirty="0" smtClean="0"/>
              <a:t>The End!</a:t>
            </a:r>
            <a:endParaRPr lang="en-US" dirty="0"/>
          </a:p>
        </p:txBody>
      </p:sp>
    </p:spTree>
    <p:extLst>
      <p:ext uri="{BB962C8B-B14F-4D97-AF65-F5344CB8AC3E}">
        <p14:creationId xmlns:p14="http://schemas.microsoft.com/office/powerpoint/2010/main" val="223468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971800" cy="3877056"/>
          </a:xfrm>
        </p:spPr>
        <p:txBody>
          <a:bodyPr/>
          <a:lstStyle/>
          <a:p>
            <a:r>
              <a:rPr lang="en-US" dirty="0" smtClean="0"/>
              <a:t>The next year, the colonies, short of food and surrounded by hostile natives, </a:t>
            </a:r>
            <a:r>
              <a:rPr lang="en-US" dirty="0" smtClean="0">
                <a:solidFill>
                  <a:srgbClr val="FF0000"/>
                </a:solidFill>
              </a:rPr>
              <a:t>returned home</a:t>
            </a:r>
            <a:r>
              <a:rPr lang="en-US" dirty="0" smtClean="0"/>
              <a:t>.</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770742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p:txBody>
          <a:bodyPr/>
          <a:lstStyle/>
          <a:p>
            <a:r>
              <a:rPr lang="en-US" dirty="0" smtClean="0"/>
              <a:t>In 1587, Sir Walter sent </a:t>
            </a:r>
            <a:r>
              <a:rPr lang="en-US" dirty="0" smtClean="0">
                <a:solidFill>
                  <a:srgbClr val="FF0000"/>
                </a:solidFill>
              </a:rPr>
              <a:t>John White </a:t>
            </a:r>
            <a:r>
              <a:rPr lang="en-US" dirty="0" smtClean="0"/>
              <a:t>with a group of men, women, and children to re-found the colony.</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268640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p:txBody>
          <a:bodyPr/>
          <a:lstStyle/>
          <a:p>
            <a:r>
              <a:rPr lang="en-US" dirty="0" smtClean="0"/>
              <a:t>John White returned to England to obtain more supplies. When he returned in 1590 the </a:t>
            </a:r>
            <a:r>
              <a:rPr lang="en-US" dirty="0" smtClean="0">
                <a:solidFill>
                  <a:srgbClr val="FF0000"/>
                </a:solidFill>
              </a:rPr>
              <a:t>colonists had disappeared</a:t>
            </a:r>
            <a:r>
              <a:rPr lang="en-US" dirty="0" smtClean="0"/>
              <a:t>.</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2662926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p:txBody>
          <a:bodyPr/>
          <a:lstStyle/>
          <a:p>
            <a:r>
              <a:rPr lang="en-US" dirty="0" smtClean="0"/>
              <a:t>In 1607, the Virginia company received a charter from King James I to found a new colony. </a:t>
            </a:r>
            <a:r>
              <a:rPr lang="en-US" dirty="0" smtClean="0">
                <a:solidFill>
                  <a:srgbClr val="FF0000"/>
                </a:solidFill>
              </a:rPr>
              <a:t>105</a:t>
            </a:r>
            <a:r>
              <a:rPr lang="en-US" dirty="0" smtClean="0"/>
              <a:t> colonists set out for America.</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28339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Jamestown</a:t>
            </a:r>
          </a:p>
        </p:txBody>
      </p:sp>
      <p:sp>
        <p:nvSpPr>
          <p:cNvPr id="3" name="Content Placeholder 2"/>
          <p:cNvSpPr>
            <a:spLocks noGrp="1"/>
          </p:cNvSpPr>
          <p:nvPr>
            <p:ph sz="quarter" idx="13"/>
          </p:nvPr>
        </p:nvSpPr>
        <p:spPr>
          <a:xfrm>
            <a:off x="685800" y="2240280"/>
            <a:ext cx="2667000" cy="3877056"/>
          </a:xfrm>
        </p:spPr>
        <p:txBody>
          <a:bodyPr/>
          <a:lstStyle/>
          <a:p>
            <a:r>
              <a:rPr lang="en-US" dirty="0" smtClean="0"/>
              <a:t>This time they moved further inland and founded the colony of </a:t>
            </a:r>
            <a:r>
              <a:rPr lang="en-US" dirty="0" smtClean="0">
                <a:solidFill>
                  <a:srgbClr val="FF0000"/>
                </a:solidFill>
              </a:rPr>
              <a:t>Jamestown</a:t>
            </a:r>
            <a:r>
              <a:rPr lang="en-US" dirty="0" smtClean="0"/>
              <a:t> in Virginia.</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31412332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113</TotalTime>
  <Words>966</Words>
  <Application>Microsoft Office PowerPoint</Application>
  <PresentationFormat>On-screen Show (4:3)</PresentationFormat>
  <Paragraphs>87</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Hardcover</vt:lpstr>
      <vt:lpstr>Unit 1.3 Lesson 4</vt:lpstr>
      <vt:lpstr>Objective</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Jamestown</vt:lpstr>
      <vt:lpstr>Let’s take a moment now to stand and stretch…</vt:lpstr>
      <vt:lpstr>Unit 1.3 Lesson 5</vt:lpstr>
      <vt:lpstr>Objective</vt:lpstr>
      <vt:lpstr>Plymouth</vt:lpstr>
      <vt:lpstr>Plymouth</vt:lpstr>
      <vt:lpstr>Plymouth</vt:lpstr>
      <vt:lpstr>Plymouth</vt:lpstr>
      <vt:lpstr>Plymouth</vt:lpstr>
      <vt:lpstr>Plymouth</vt:lpstr>
      <vt:lpstr>PowerPoint Presentation</vt:lpstr>
      <vt:lpstr>Plymouth</vt:lpstr>
      <vt:lpstr>Plymouth</vt:lpstr>
      <vt:lpstr>Plymouth</vt:lpstr>
      <vt:lpstr>Plymouth</vt:lpstr>
      <vt:lpstr>Plymouth</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1.3 Lesson 4</dc:title>
  <dc:creator>Miller</dc:creator>
  <cp:lastModifiedBy>Teacher</cp:lastModifiedBy>
  <cp:revision>16</cp:revision>
  <dcterms:created xsi:type="dcterms:W3CDTF">2015-10-05T04:02:33Z</dcterms:created>
  <dcterms:modified xsi:type="dcterms:W3CDTF">2015-10-08T21:00:01Z</dcterms:modified>
</cp:coreProperties>
</file>