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94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4" r:id="rId32"/>
    <p:sldId id="286" r:id="rId33"/>
    <p:sldId id="288" r:id="rId34"/>
    <p:sldId id="293" r:id="rId35"/>
    <p:sldId id="291" r:id="rId36"/>
    <p:sldId id="289" r:id="rId37"/>
    <p:sldId id="290" r:id="rId38"/>
    <p:sldId id="295" r:id="rId39"/>
    <p:sldId id="297" r:id="rId40"/>
    <p:sldId id="296" r:id="rId41"/>
  </p:sldIdLst>
  <p:sldSz cx="9144000" cy="640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660"/>
  </p:normalViewPr>
  <p:slideViewPr>
    <p:cSldViewPr>
      <p:cViewPr>
        <p:scale>
          <a:sx n="72" d="100"/>
          <a:sy n="72" d="100"/>
        </p:scale>
        <p:origin x="-1944" y="-528"/>
      </p:cViewPr>
      <p:guideLst>
        <p:guide orient="horz" pos="201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1075" y="685800"/>
            <a:ext cx="48958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55FEB5E-EB73-43BE-BCEA-EADCAEFD69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537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ED88F-C417-40A7-B9AC-20E8BBC4517B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3015A-C655-465B-BD9C-43E368E8B814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37ABC-517F-417B-9545-A9FBC543C98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D1C4F-9A5A-4F8F-8469-1A646DF1C074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539648-D1CB-416E-9F7F-AA3438C568AB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6998E-F934-4A5B-9DD2-7099C8F4157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30682-0B4A-448B-8A8F-4A58FEAB4D8C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11D6B7-2048-465C-A074-60E435523CA8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E5C0A-19DF-4EF0-803C-46A2D02747A2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C972A-E2A2-4D18-B9B5-D09C854E8F7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1879A-7873-4285-B62E-BB065343B816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8BBF7-1EC5-42B2-AF64-5BD87A2C12D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4709C-FA32-4518-9AE0-60FDFE361E29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C31AA-F7A6-47C9-A64F-7312BF6268EB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C5CEC-8C01-4097-B32D-393DF6492F5A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C29A6-79FE-4B3B-BBA7-5EB4C6436F06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68D37-9C02-49C8-A4E3-23F73677B78C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B0A1C-67E1-4F3A-9186-01F9479B97F4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230F64-DFC0-485D-AF88-1AAD641F6D37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E97B4-C88A-4218-957F-B4CFEBEE371F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F03F47-6DEE-4A91-B707-71B2072FF5BC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59B88-3F5F-47C0-920E-7BC52F19BA56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9CDA3-4FB9-4C9E-9D03-BC396C5839B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790D3-E4AC-4229-8C22-9ED6F9BF0EBF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54B99-D8A9-4205-913F-0449460DE312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B4226-F727-4589-918B-9D62177CE8C9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74666-E84E-449A-9017-9A1BCE74F379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FDE22-37CD-4ECB-9E33-D9A784A3D3F8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994C6-BB1A-4E00-BB9A-94BE777FD6FE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D1B68-FBE8-4823-A0C6-69FAE37E33DE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65844-6235-479E-814E-6CD78C2B998A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8D251-CAB6-4340-88F1-4F6D4D331DEB}" type="slidenum">
              <a:rPr lang="en-GB" altLang="en-US"/>
              <a:pPr/>
              <a:t>38</a:t>
            </a:fld>
            <a:endParaRPr lang="en-GB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794DF-5027-44A0-AE92-F7DBFAA92DA9}" type="slidenum">
              <a:rPr lang="en-GB" altLang="en-US"/>
              <a:pPr/>
              <a:t>39</a:t>
            </a:fld>
            <a:endParaRPr lang="en-GB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5CADD-EFA8-441A-9A7B-FFE0BA6326C4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BE546-0A86-4937-B9E4-362C9FA51DE7}" type="slidenum">
              <a:rPr lang="en-GB" altLang="en-US"/>
              <a:pPr/>
              <a:t>40</a:t>
            </a:fld>
            <a:endParaRPr lang="en-GB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D1DCC-1425-4616-8F90-E363FAD8B2F7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26DA71-2B74-4C46-931A-904C48A3C81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D2F8C-C0C9-43B2-AA21-9204B9770912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B1029-8923-4FB4-ABE1-AB0A5E0468D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BCE9A-8159-4400-8169-03CB93EDD870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685800"/>
            <a:ext cx="489585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849120"/>
            <a:ext cx="7772400" cy="1493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627120"/>
            <a:ext cx="6400800" cy="163576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A33E68-B7C7-4A13-87AB-FE2636B681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BEC59-B370-4D5D-8956-0A44AF0BE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32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91" y="213363"/>
            <a:ext cx="2135187" cy="5479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8" y="213363"/>
            <a:ext cx="6253163" cy="54792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3224-7CE0-43B7-B34F-53562157B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98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13361"/>
            <a:ext cx="8510588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8" y="1564643"/>
            <a:ext cx="4194175" cy="4127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564643"/>
            <a:ext cx="4194175" cy="4127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828877"/>
            <a:ext cx="28956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fld id="{6E71D44E-6C0A-4395-8B66-30FFC980C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39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13361"/>
            <a:ext cx="8510588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8" y="1564643"/>
            <a:ext cx="4194175" cy="4127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3" y="1564641"/>
            <a:ext cx="4194175" cy="1992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3" y="3699724"/>
            <a:ext cx="4194175" cy="1992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828877"/>
            <a:ext cx="28956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fld id="{5FB16F74-7EE6-4837-A8D0-175D3480B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547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13361"/>
            <a:ext cx="8510588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8" y="1564641"/>
            <a:ext cx="4194175" cy="1992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3" y="1564641"/>
            <a:ext cx="4194175" cy="1992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8" y="3699724"/>
            <a:ext cx="4194175" cy="1992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3" y="3699724"/>
            <a:ext cx="4194175" cy="1992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828877"/>
            <a:ext cx="28956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fld id="{521142D5-B9CB-40F7-B338-FE7A054F3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712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13361"/>
            <a:ext cx="8510588" cy="1237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8" y="1564643"/>
            <a:ext cx="4194175" cy="41279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3" y="1564641"/>
            <a:ext cx="4194175" cy="19928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3" y="3699724"/>
            <a:ext cx="4194175" cy="1992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48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828877"/>
            <a:ext cx="28956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fld id="{9CC756EA-A73C-4297-AB6C-E48E194B0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13363"/>
            <a:ext cx="8540750" cy="54792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28877"/>
            <a:ext cx="2895600" cy="444501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828877"/>
            <a:ext cx="2286000" cy="444501"/>
          </a:xfrm>
        </p:spPr>
        <p:txBody>
          <a:bodyPr/>
          <a:lstStyle>
            <a:lvl1pPr>
              <a:defRPr/>
            </a:lvl1pPr>
          </a:lstStyle>
          <a:p>
            <a:fld id="{311D5CCA-B457-4D1A-97D0-31DE879E3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11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E2F20-B8F6-4476-BC24-93E3CC37C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03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3108"/>
            <a:ext cx="777240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12932"/>
            <a:ext cx="7772400" cy="1400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90EF-3216-48EA-87D5-4CF935D4E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27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8" y="1564643"/>
            <a:ext cx="4194175" cy="4127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564643"/>
            <a:ext cx="4194175" cy="41279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1F351-6744-4A9C-BBE0-E1C640334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76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33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2773"/>
            <a:ext cx="4040188" cy="597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9883"/>
            <a:ext cx="404018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432773"/>
            <a:ext cx="4041775" cy="5971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029883"/>
            <a:ext cx="4041775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CE078-F206-4D23-A9FC-23E776443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19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AECD-F3C3-4CF8-87DB-4AC13A7F5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75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8E31E-DB44-445A-BA89-044BAC9D9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97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54846"/>
            <a:ext cx="3008313" cy="10845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54849"/>
            <a:ext cx="511175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339429"/>
            <a:ext cx="3008313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55E33-05D3-4E53-B81E-358FC8756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99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80561"/>
            <a:ext cx="5486400" cy="5289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1923"/>
            <a:ext cx="548640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09516"/>
            <a:ext cx="548640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1164A-4A7B-4B78-BE39-E86BDF0D67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645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13361"/>
            <a:ext cx="8510588" cy="123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564643"/>
            <a:ext cx="8540750" cy="412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828877"/>
            <a:ext cx="2286000" cy="4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28877"/>
            <a:ext cx="2895600" cy="4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28877"/>
            <a:ext cx="2286000" cy="4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38BCB74-E8E5-4281-901A-5059DD1E05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SBK920\Desktop\weather%20pp\stormy_weather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43VoMesUd2Q" TargetMode="Externa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9VpwmtnOZc" TargetMode="Externa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ws.noaa.gov/pa/aboutnws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85800" y="1778000"/>
            <a:ext cx="7391400" cy="2711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44450" cap="rnd">
                  <a:solidFill>
                    <a:srgbClr val="000099"/>
                  </a:solidFill>
                  <a:prstDash val="sysDot"/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Jester"/>
              </a:rPr>
              <a:t>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Stratus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Strato- means “layer-like” or “sheet-like.”</a:t>
            </a:r>
          </a:p>
          <a:p>
            <a:r>
              <a:rPr lang="en-US" altLang="en-US"/>
              <a:t>Low-lying, dull-colored clouds that form in layers or sheets.</a:t>
            </a:r>
          </a:p>
          <a:p>
            <a:r>
              <a:rPr lang="en-US" altLang="en-US"/>
              <a:t>Usually bring drizzling rain or light-falling snow.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Alto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prefix meaning “middle range of clouds “ and used to describe clouds that lie from 6,500-18,500 ft. (1,980-5,640m).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Nimbus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rain cloud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/>
              <a:t>Other Cloud Types</a:t>
            </a:r>
          </a:p>
        </p:txBody>
      </p:sp>
      <p:pic>
        <p:nvPicPr>
          <p:cNvPr id="31753" name="Picture 9" descr="cirrucumulu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3" y="1351280"/>
            <a:ext cx="3427413" cy="21321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4" name="Picture 10" descr="cirrostrat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351281"/>
            <a:ext cx="3429000" cy="2115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7" name="Picture 13" descr="cumulonimbu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3" y="3627121"/>
            <a:ext cx="3351213" cy="21350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8" name="Picture 14" descr="stratocumul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698241"/>
            <a:ext cx="3505200" cy="20224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447800" y="3129282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itchFamily="18" charset="0"/>
              </a:rPr>
              <a:t>Cirrocumulus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096000" y="3129282"/>
            <a:ext cx="220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itchFamily="18" charset="0"/>
              </a:rPr>
              <a:t>Cirrostratus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1524000" y="5334002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itchFamily="18" charset="0"/>
              </a:rPr>
              <a:t>Stratocumulus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5715000" y="5334002"/>
            <a:ext cx="274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itchFamily="18" charset="0"/>
              </a:rPr>
              <a:t>Cumulonimbus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31760" grpId="0"/>
      <p:bldP spid="31762" grpId="0"/>
      <p:bldP spid="317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Cloud Types</a:t>
            </a:r>
          </a:p>
        </p:txBody>
      </p:sp>
      <p:pic>
        <p:nvPicPr>
          <p:cNvPr id="33801" name="Picture 9" descr="altocumu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3" y="2133602"/>
            <a:ext cx="4194175" cy="2936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2" name="Picture 10" descr="altostrat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9375" y="1564641"/>
            <a:ext cx="3170238" cy="1992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11" descr="nimbostrat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699724"/>
            <a:ext cx="4057650" cy="19928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828800" y="4409440"/>
            <a:ext cx="2514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295400" y="4480562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itchFamily="18" charset="0"/>
              </a:rPr>
              <a:t>Altocumulus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248400" y="3058162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Bookman Old Style" pitchFamily="18" charset="0"/>
              </a:rPr>
              <a:t>Altostratus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096000" y="5262882"/>
            <a:ext cx="259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Bookman Old Style" pitchFamily="18" charset="0"/>
              </a:rPr>
              <a:t>Nimbostratus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07" grpId="0"/>
      <p:bldP spid="338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Precipitation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Water that falls from the clouds</a:t>
            </a:r>
          </a:p>
          <a:p>
            <a:r>
              <a:rPr lang="en-US" altLang="en-US"/>
              <a:t>Air temperature determines the form of precipitation that falls</a:t>
            </a:r>
          </a:p>
          <a:p>
            <a:r>
              <a:rPr lang="en-US" altLang="en-US"/>
              <a:t>4 main types of Precipitation:  Rain, Sleet, Snow and Hail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Rectangle 8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tx1"/>
                </a:solidFill>
                <a:latin typeface="Bazooka" pitchFamily="2" charset="0"/>
              </a:rPr>
              <a:t>Types of</a:t>
            </a:r>
            <a:r>
              <a:rPr lang="en-US" altLang="en-US" sz="5400">
                <a:solidFill>
                  <a:schemeClr val="tx1"/>
                </a:solidFill>
                <a:effectLst/>
                <a:latin typeface="Bazooka" pitchFamily="2" charset="0"/>
              </a:rPr>
              <a:t> </a:t>
            </a:r>
            <a:r>
              <a:rPr lang="en-US" altLang="en-US" sz="5400">
                <a:solidFill>
                  <a:schemeClr val="tx1"/>
                </a:solidFill>
                <a:latin typeface="Bazooka" pitchFamily="2" charset="0"/>
              </a:rPr>
              <a:t>Precipitation</a:t>
            </a:r>
          </a:p>
        </p:txBody>
      </p:sp>
      <p:pic>
        <p:nvPicPr>
          <p:cNvPr id="36877" name="Picture 13" descr="ra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64641"/>
            <a:ext cx="1981200" cy="18328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819400" y="2204721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Rain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7086600" y="2275840"/>
            <a:ext cx="1600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Sleet</a:t>
            </a:r>
          </a:p>
        </p:txBody>
      </p:sp>
      <p:pic>
        <p:nvPicPr>
          <p:cNvPr id="36881" name="Picture 17" descr="sno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911600"/>
            <a:ext cx="1981200" cy="18491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2895600" y="4693921"/>
            <a:ext cx="152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Snow</a:t>
            </a:r>
          </a:p>
        </p:txBody>
      </p:sp>
      <p:pic>
        <p:nvPicPr>
          <p:cNvPr id="36883" name="Picture 19" descr="hai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911600"/>
            <a:ext cx="1981200" cy="18491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162800" y="4765041"/>
            <a:ext cx="152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Bazooka" pitchFamily="2" charset="0"/>
              </a:rPr>
              <a:t>Hail</a:t>
            </a:r>
          </a:p>
        </p:txBody>
      </p:sp>
      <p:pic>
        <p:nvPicPr>
          <p:cNvPr id="1026" name="Picture 2" descr="https://upload.wikimedia.org/wikipedia/commons/1/15/Sleet_(ice_pellets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938356" cy="18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/>
      <p:bldP spid="36880" grpId="0"/>
      <p:bldP spid="36882" grpId="0"/>
      <p:bldP spid="368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Air Masses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 b="1" i="1">
                <a:solidFill>
                  <a:srgbClr val="FF0000"/>
                </a:solidFill>
                <a:latin typeface="Comic Sans MS" pitchFamily="66" charset="0"/>
              </a:rPr>
              <a:t>A large body of air that has properties similar to the part of the Earth’s surface over which it develops.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What is weather?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en-US" dirty="0"/>
              <a:t> Refers to the state of the atmosphere at a   	specific time and place.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en-US" dirty="0"/>
              <a:t> The one thing that you can talk to anybody 	about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en-US" dirty="0"/>
              <a:t> If you don’t like the weather just wait around 	it will </a:t>
            </a:r>
            <a:r>
              <a:rPr lang="en-US" altLang="en-US" dirty="0" smtClean="0"/>
              <a:t>change</a:t>
            </a:r>
            <a:endParaRPr lang="en-US" altLang="en-US" dirty="0"/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en-US" dirty="0"/>
              <a:t> What are some of the factors that affect the 	weather?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Air Mass Map</a:t>
            </a:r>
          </a:p>
        </p:txBody>
      </p:sp>
      <p:pic>
        <p:nvPicPr>
          <p:cNvPr id="2050" name="Picture 2" descr="http://3.bp.blogspot.com/-CQN6XAXIrvo/UKZjrvoKWEI/AAAAAAAAAXQ/rUuNMJjgcmU/s1600/airmasswi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8" y="1215094"/>
            <a:ext cx="6019800" cy="499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Fronts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/>
              <a:t>A boundary between two air masses of different density, moisture, or temperature.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Cold Front</a:t>
            </a:r>
          </a:p>
        </p:txBody>
      </p:sp>
      <p:pic>
        <p:nvPicPr>
          <p:cNvPr id="46089" name="Picture 9" descr="cold fro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612055"/>
            <a:ext cx="8540750" cy="4031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Warm Front</a:t>
            </a:r>
          </a:p>
        </p:txBody>
      </p:sp>
      <p:pic>
        <p:nvPicPr>
          <p:cNvPr id="48133" name="Picture 5" descr="warm fro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612055"/>
            <a:ext cx="8540750" cy="4031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Occluded Front</a:t>
            </a:r>
          </a:p>
        </p:txBody>
      </p:sp>
      <p:pic>
        <p:nvPicPr>
          <p:cNvPr id="50181" name="Picture 5" descr="cold fro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1612055"/>
            <a:ext cx="8540750" cy="4031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Stationary Front</a:t>
            </a:r>
          </a:p>
        </p:txBody>
      </p:sp>
      <p:pic>
        <p:nvPicPr>
          <p:cNvPr id="52229" name="Picture 5" descr="stationary fro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51280"/>
            <a:ext cx="7772400" cy="462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Severe Weather</a:t>
            </a:r>
          </a:p>
        </p:txBody>
      </p:sp>
      <p:pic>
        <p:nvPicPr>
          <p:cNvPr id="54282" name="Picture 10" descr="thunderstorm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849120"/>
            <a:ext cx="2947988" cy="4551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5" name="Picture 13" descr="thunderstor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209040"/>
            <a:ext cx="3276600" cy="23469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86" name="Picture 14" descr="tornad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627120"/>
            <a:ext cx="3276600" cy="27736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304800" y="120904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Bazooka" pitchFamily="2" charset="0"/>
              </a:rPr>
              <a:t>Thunderstorms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038600" y="241808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Bazooka" pitchFamily="2" charset="0"/>
              </a:rPr>
              <a:t>Lightning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3886200" y="49784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latin typeface="Bazooka" pitchFamily="2" charset="0"/>
              </a:rPr>
              <a:t>Tornadoes</a:t>
            </a:r>
          </a:p>
        </p:txBody>
      </p:sp>
      <p:pic>
        <p:nvPicPr>
          <p:cNvPr id="54290" name="stormy_weather.mp3">
            <a:hlinkClick r:id="" action="ppaction://ole?verb=0"/>
            <a:hlinkHover r:id="" action="ppaction://ole?verb=0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55600"/>
            <a:ext cx="304800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9000" numSld="9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90"/>
                </p:tgtEl>
              </p:cMediaNode>
            </p:audio>
          </p:childTnLst>
        </p:cTn>
      </p:par>
    </p:tnLst>
    <p:bldLst>
      <p:bldP spid="54287" grpId="0"/>
      <p:bldP spid="54288" grpId="0"/>
      <p:bldP spid="542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Severe Weather</a:t>
            </a:r>
          </a:p>
        </p:txBody>
      </p:sp>
      <p:pic>
        <p:nvPicPr>
          <p:cNvPr id="58377" name="Picture 9" descr="blizz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06880"/>
            <a:ext cx="4114800" cy="38404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90600" y="5618482"/>
            <a:ext cx="304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Bazooka" pitchFamily="2" charset="0"/>
              </a:rPr>
              <a:t>Hurricanes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5486400" y="5618482"/>
            <a:ext cx="289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>
                <a:latin typeface="Bazooka" pitchFamily="2" charset="0"/>
              </a:rPr>
              <a:t>Blizzards</a:t>
            </a:r>
          </a:p>
        </p:txBody>
      </p:sp>
      <p:pic>
        <p:nvPicPr>
          <p:cNvPr id="58387" name="Picture 19" descr="hurrica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78000"/>
            <a:ext cx="4038600" cy="38404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Severe Weather Safety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Watches- conditions are favorable </a:t>
            </a:r>
          </a:p>
          <a:p>
            <a:r>
              <a:rPr lang="en-US" altLang="en-US"/>
              <a:t>Warnings- conditions already exist</a:t>
            </a:r>
          </a:p>
          <a:p>
            <a:r>
              <a:rPr lang="en-US" altLang="en-US"/>
              <a:t>Examples- Tornadoes, Flooding, Thunderstorms, Blizzards, Winter Mixes and Hurricanes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Air Temperature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3" y="2346960"/>
            <a:ext cx="4194175" cy="2062480"/>
          </a:xfrm>
        </p:spPr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en-US" sz="2800"/>
              <a:t>Temperature is the measure of the average amount of motion in particles.</a:t>
            </a:r>
          </a:p>
        </p:txBody>
      </p:sp>
      <p:pic>
        <p:nvPicPr>
          <p:cNvPr id="9220" name="Picture 4" descr="MCj014986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22400"/>
            <a:ext cx="2224088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Lightning</a:t>
            </a:r>
          </a:p>
        </p:txBody>
      </p:sp>
      <p:pic>
        <p:nvPicPr>
          <p:cNvPr id="68613" name="Picture 5" descr="light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493520"/>
            <a:ext cx="5486400" cy="44805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8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Tornado Alley</a:t>
            </a:r>
          </a:p>
        </p:txBody>
      </p:sp>
      <p:pic>
        <p:nvPicPr>
          <p:cNvPr id="66566" name="Picture 6" descr="tornado alle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564640"/>
            <a:ext cx="7848600" cy="44094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Fujiti Scale</a:t>
            </a:r>
          </a:p>
        </p:txBody>
      </p:sp>
      <p:pic>
        <p:nvPicPr>
          <p:cNvPr id="70662" name="Picture 6" descr="fuji sca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0968"/>
            <a:ext cx="8077200" cy="43664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2667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43VoMesUd2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1766777"/>
            <a:ext cx="6028267" cy="3390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2341" y="680484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Tornado Destruction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Weather Map</a:t>
            </a:r>
          </a:p>
        </p:txBody>
      </p:sp>
      <p:pic>
        <p:nvPicPr>
          <p:cNvPr id="76806" name="Picture 6" descr="Weather map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91361"/>
            <a:ext cx="7391400" cy="40982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0.56624 C -0.48281 -0.58197 -0.44948 -0.59723 -0.43767 -0.59723 C -0.36423 -0.59723 -0.28923 -0.35306 -0.28923 -0.1089 C -0.28923 -0.23214 -0.25104 -0.35306 -0.2158 -0.35306 C -0.17812 -0.35306 -0.14201 -0.23006 -0.14201 -0.1089 C -0.14201 -0.16994 -0.12309 -0.23214 -0.10416 -0.23214 C -0.08524 -0.23214 -0.06649 -0.17156 -0.06649 -0.1089 C -0.06649 -0.14035 -0.05694 -0.16994 -0.04757 -0.16994 C -0.03819 -0.16994 -0.02864 -0.1385 -0.02864 -0.1089 C -0.02864 -0.12462 -0.02378 -0.14035 -0.01927 -0.14035 C -0.01684 -0.14035 -0.00989 -0.12462 -0.00989 -0.1089 C -0.00989 -0.11699 -0.00729 -0.12462 -0.00486 -0.12462 C -0.00486 -0.12254 -3.33333E-6 -0.11699 -3.33333E-6 -0.1089 C -3.33333E-6 -0.11306 -3.33333E-6 -0.11699 0.00243 -0.11699 C 0.00243 -0.11491 0.00486 -0.11283 0.00486 -0.1089 C 0.00486 -0.11098 0.00486 -0.11306 0.00486 -0.11491 C 0.00747 -0.11491 0.00747 -0.11283 0.00747 -0.11075 C 0.0099 -0.11075 0.0099 -0.11283 0.0099 -0.11491 C 0.0125 -0.11491 0.0125 -0.11283 0.0125 -0.1107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1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Hurricane</a:t>
            </a:r>
          </a:p>
        </p:txBody>
      </p:sp>
      <p:pic>
        <p:nvPicPr>
          <p:cNvPr id="72715" name="Picture 11" descr="hurricane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80160"/>
            <a:ext cx="7162800" cy="4442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chemeClr val="tx1"/>
                </a:solidFill>
                <a:latin typeface="Bazooka" pitchFamily="2" charset="0"/>
              </a:rPr>
              <a:t>Hurricane Scale</a:t>
            </a:r>
          </a:p>
        </p:txBody>
      </p:sp>
      <p:pic>
        <p:nvPicPr>
          <p:cNvPr id="74758" name="Picture 6" descr="hurricane_sig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920240"/>
            <a:ext cx="77724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Hurricane </a:t>
            </a:r>
            <a:r>
              <a:rPr lang="en-US" altLang="en-US" dirty="0" smtClean="0"/>
              <a:t>Destruction</a:t>
            </a:r>
            <a:endParaRPr lang="en-US" altLang="en-US" dirty="0"/>
          </a:p>
        </p:txBody>
      </p:sp>
      <p:pic>
        <p:nvPicPr>
          <p:cNvPr id="3" name="H9VpwmtnOZ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1981200"/>
            <a:ext cx="58420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Two sources of forecasting weather</a:t>
            </a:r>
          </a:p>
          <a:p>
            <a:pPr lvl="1"/>
            <a:r>
              <a:rPr lang="en-US" altLang="en-US" sz="2400"/>
              <a:t>Data collected from upper atmosphere</a:t>
            </a:r>
          </a:p>
          <a:p>
            <a:pPr lvl="1"/>
            <a:r>
              <a:rPr lang="en-US" altLang="en-US" sz="2400"/>
              <a:t>Data collected on the Earth’s surface</a:t>
            </a:r>
          </a:p>
          <a:p>
            <a:pPr lvl="1"/>
            <a:endParaRPr lang="en-US" altLang="en-US" sz="2400"/>
          </a:p>
        </p:txBody>
      </p:sp>
      <p:pic>
        <p:nvPicPr>
          <p:cNvPr id="89096" name="Picture 8" descr="NWS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564641"/>
            <a:ext cx="2209800" cy="199284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097" name="Picture 9" descr="nws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8" y="3699724"/>
            <a:ext cx="2917825" cy="19928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1066800" y="284480"/>
            <a:ext cx="6705600" cy="120904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kern="10" spc="-440" normalizeH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Heather"/>
              </a:rPr>
              <a:t>NWS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</a:rPr>
              <a:t>Wind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   a natural movement of air of any velocity; </a:t>
            </a:r>
            <a:r>
              <a:rPr lang="en-US" altLang="en-US" sz="2800" i="1"/>
              <a:t>especially</a:t>
            </a:r>
            <a:r>
              <a:rPr lang="en-US" altLang="en-US" sz="2800"/>
              <a:t> </a:t>
            </a:r>
            <a:r>
              <a:rPr lang="en-US" altLang="en-US" sz="2800" b="1"/>
              <a:t>:</a:t>
            </a:r>
            <a:r>
              <a:rPr lang="en-US" altLang="en-US" sz="2800"/>
              <a:t> the earth's air or the gas surrounding a planet in natural motion horizontally </a:t>
            </a:r>
          </a:p>
        </p:txBody>
      </p:sp>
      <p:pic>
        <p:nvPicPr>
          <p:cNvPr id="11274" name="Picture 10" descr="MMj02840150000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3" y="1706881"/>
            <a:ext cx="3408363" cy="2798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Isobars</a:t>
            </a:r>
          </a:p>
        </p:txBody>
      </p:sp>
      <p:sp>
        <p:nvSpPr>
          <p:cNvPr id="87044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Isobars-connect points of the “same”</a:t>
            </a:r>
          </a:p>
          <a:p>
            <a:r>
              <a:rPr lang="en-US" altLang="en-US" sz="2800"/>
              <a:t>Examples: temperature and wind speed</a:t>
            </a:r>
          </a:p>
          <a:p>
            <a:r>
              <a:rPr lang="en-US" altLang="en-US" sz="2800"/>
              <a:t>The further away the lines the lower the wind speed</a:t>
            </a:r>
          </a:p>
        </p:txBody>
      </p:sp>
      <p:pic>
        <p:nvPicPr>
          <p:cNvPr id="87046" name="Picture 6" descr="isobar m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3" y="1706880"/>
            <a:ext cx="4194175" cy="41249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/>
              <a:t>Humidity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en-US"/>
              <a:t>The amount of water vapor present in the air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endParaRPr lang="en-US" altLang="en-US"/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en-US" altLang="en-US" u="sng"/>
              <a:t>Relative Humidity</a:t>
            </a:r>
            <a:r>
              <a:rPr lang="en-US" altLang="en-US"/>
              <a:t> -is a measure of the amount of water vapor present in the air compared to the amount needed for saturation at a specific temperature</a:t>
            </a:r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  <a:latin typeface="Chaucer" pitchFamily="2" charset="0"/>
              </a:rPr>
              <a:t>Clouds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564643"/>
            <a:ext cx="8540750" cy="4127923"/>
          </a:xfrm>
        </p:spPr>
        <p:txBody>
          <a:bodyPr/>
          <a:lstStyle/>
          <a:p>
            <a:r>
              <a:rPr lang="en-US" altLang="en-US"/>
              <a:t>Masses of small water droplets or tiny ice crystals that float in the air.</a:t>
            </a:r>
          </a:p>
          <a:p>
            <a:r>
              <a:rPr lang="en-US" altLang="en-US"/>
              <a:t>Three main types are cirrus, cumulus, and stratus.</a:t>
            </a:r>
          </a:p>
          <a:p>
            <a:r>
              <a:rPr lang="en-US" altLang="en-US"/>
              <a:t>Other clouds are a mixture of these three main 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cloud formatio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51280"/>
            <a:ext cx="7772400" cy="47650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533400" y="355600"/>
            <a:ext cx="7924800" cy="65786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381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Cloud 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Cirrus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Cirro- means “curled” or “feathery”</a:t>
            </a:r>
          </a:p>
          <a:p>
            <a:r>
              <a:rPr lang="en-US" altLang="en-US"/>
              <a:t>Form highest in the sky; are made up of ice crystals; and appear as curls, tufts, or wisps.</a:t>
            </a:r>
          </a:p>
          <a:p>
            <a:r>
              <a:rPr lang="en-US" altLang="en-US"/>
              <a:t>Usually signal the end of clear weather.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 i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252F6"/>
                    </a:outerShdw>
                  </a:cont>
                  <a:cont type="tree" name="">
                    <a:effect ref="fillLine"/>
                    <a:outerShdw dist="38100" dir="2700000" algn="tl">
                      <a:srgbClr val="000062"/>
                    </a:outerShdw>
                  </a:cont>
                  <a:effect ref="fillLine"/>
                </a:effectDag>
                <a:latin typeface="Bazooka" pitchFamily="2" charset="0"/>
              </a:rPr>
              <a:t>Cumulus</a:t>
            </a:r>
          </a:p>
        </p:txBody>
      </p:sp>
      <p:sp>
        <p:nvSpPr>
          <p:cNvPr id="19462" name="Rectangle 6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Cumulo- means “heaped” or “piled”</a:t>
            </a:r>
          </a:p>
          <a:p>
            <a:r>
              <a:rPr lang="en-US" altLang="en-US">
                <a:solidFill>
                  <a:schemeClr val="bg1"/>
                </a:solidFill>
              </a:rPr>
              <a:t>Cottony clouds with flat, usually gray bases, and puffy, bright tops.</a:t>
            </a:r>
          </a:p>
          <a:p>
            <a:r>
              <a:rPr lang="en-US" altLang="en-US">
                <a:solidFill>
                  <a:schemeClr val="bg1"/>
                </a:solidFill>
              </a:rPr>
              <a:t>Usually signal good weather, but if atmosphere is unstable, can build into towering clouds that produce showers and thunderstorms.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1825</TotalTime>
  <Words>506</Words>
  <Application>Microsoft Office PowerPoint</Application>
  <PresentationFormat>Custom</PresentationFormat>
  <Paragraphs>131</Paragraphs>
  <Slides>40</Slides>
  <Notes>40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Clouds</vt:lpstr>
      <vt:lpstr>PowerPoint Presentation</vt:lpstr>
      <vt:lpstr>What is weather?</vt:lpstr>
      <vt:lpstr>Air Temperature</vt:lpstr>
      <vt:lpstr>Wind</vt:lpstr>
      <vt:lpstr>Humidity</vt:lpstr>
      <vt:lpstr>Clouds</vt:lpstr>
      <vt:lpstr>PowerPoint Presentation</vt:lpstr>
      <vt:lpstr>Cirrus</vt:lpstr>
      <vt:lpstr>Cumulus</vt:lpstr>
      <vt:lpstr>Stratus</vt:lpstr>
      <vt:lpstr>Alto</vt:lpstr>
      <vt:lpstr>Nimbus</vt:lpstr>
      <vt:lpstr>PowerPoint Presentation</vt:lpstr>
      <vt:lpstr>Other Cloud Types</vt:lpstr>
      <vt:lpstr>More Cloud Types</vt:lpstr>
      <vt:lpstr>Precipitation</vt:lpstr>
      <vt:lpstr>Types of Precipitation</vt:lpstr>
      <vt:lpstr>Air Masses</vt:lpstr>
      <vt:lpstr>PowerPoint Presentation</vt:lpstr>
      <vt:lpstr>Air Mass Map</vt:lpstr>
      <vt:lpstr>Fronts</vt:lpstr>
      <vt:lpstr>Cold Front</vt:lpstr>
      <vt:lpstr>Warm Front</vt:lpstr>
      <vt:lpstr>Occluded Front</vt:lpstr>
      <vt:lpstr>Stationary Front</vt:lpstr>
      <vt:lpstr>Severe Weather</vt:lpstr>
      <vt:lpstr>More Severe Weather</vt:lpstr>
      <vt:lpstr>Severe Weather Safety</vt:lpstr>
      <vt:lpstr>PowerPoint Presentation</vt:lpstr>
      <vt:lpstr>Lightning</vt:lpstr>
      <vt:lpstr>PowerPoint Presentation</vt:lpstr>
      <vt:lpstr>Tornado Alley</vt:lpstr>
      <vt:lpstr>Fujiti Scale</vt:lpstr>
      <vt:lpstr>PowerPoint Presentation</vt:lpstr>
      <vt:lpstr>Weather Map</vt:lpstr>
      <vt:lpstr>Hurricane</vt:lpstr>
      <vt:lpstr>Hurricane Scale</vt:lpstr>
      <vt:lpstr>Hurricane Destruction</vt:lpstr>
      <vt:lpstr>PowerPoint Presentation</vt:lpstr>
      <vt:lpstr>Isobars</vt:lpstr>
    </vt:vector>
  </TitlesOfParts>
  <Company>China Spring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subject>weather</dc:subject>
  <dc:creator>SBK920</dc:creator>
  <cp:keywords>Weather</cp:keywords>
  <dc:description>Weather</dc:description>
  <cp:lastModifiedBy>Mr. Miller</cp:lastModifiedBy>
  <cp:revision>18</cp:revision>
  <dcterms:created xsi:type="dcterms:W3CDTF">2006-03-23T20:12:06Z</dcterms:created>
  <dcterms:modified xsi:type="dcterms:W3CDTF">2016-02-08T20:02:40Z</dcterms:modified>
  <cp:category>Weather</cp:category>
</cp:coreProperties>
</file>