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4"/>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3" y="0"/>
            <a:ext cx="4033943" cy="351155"/>
          </a:xfrm>
          <a:prstGeom prst="rect">
            <a:avLst/>
          </a:prstGeom>
        </p:spPr>
        <p:txBody>
          <a:bodyPr vert="horz" lIns="93324" tIns="46662" rIns="93324" bIns="46662" rtlCol="0"/>
          <a:lstStyle>
            <a:lvl1pPr algn="r">
              <a:defRPr sz="1200"/>
            </a:lvl1pPr>
          </a:lstStyle>
          <a:p>
            <a:fld id="{2E95FC2D-525E-4562-949D-30F3572F8E1D}" type="datetimeFigureOut">
              <a:rPr lang="en-US" smtClean="0"/>
              <a:t>10/7/2015</a:t>
            </a:fld>
            <a:endParaRPr lang="en-US"/>
          </a:p>
        </p:txBody>
      </p:sp>
      <p:sp>
        <p:nvSpPr>
          <p:cNvPr id="4" name="Footer Placeholder 3"/>
          <p:cNvSpPr>
            <a:spLocks noGrp="1"/>
          </p:cNvSpPr>
          <p:nvPr>
            <p:ph type="ftr" sz="quarter" idx="2"/>
          </p:nvPr>
        </p:nvSpPr>
        <p:spPr>
          <a:xfrm>
            <a:off x="0"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70726"/>
            <a:ext cx="4033943" cy="351155"/>
          </a:xfrm>
          <a:prstGeom prst="rect">
            <a:avLst/>
          </a:prstGeom>
        </p:spPr>
        <p:txBody>
          <a:bodyPr vert="horz" lIns="93324" tIns="46662" rIns="93324" bIns="46662" rtlCol="0" anchor="b"/>
          <a:lstStyle>
            <a:lvl1pPr algn="r">
              <a:defRPr sz="1200"/>
            </a:lvl1pPr>
          </a:lstStyle>
          <a:p>
            <a:fld id="{F7C48A57-BE73-4077-BECF-A3CEDC0F4E9D}" type="slidenum">
              <a:rPr lang="en-US" smtClean="0"/>
              <a:t>‹#›</a:t>
            </a:fld>
            <a:endParaRPr lang="en-US"/>
          </a:p>
        </p:txBody>
      </p:sp>
    </p:spTree>
    <p:extLst>
      <p:ext uri="{BB962C8B-B14F-4D97-AF65-F5344CB8AC3E}">
        <p14:creationId xmlns:p14="http://schemas.microsoft.com/office/powerpoint/2010/main" val="17771074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9F66426-4735-44F6-9401-6D03C35F4DC5}" type="datetimeFigureOut">
              <a:rPr lang="en-US" smtClean="0"/>
              <a:t>10/7/2015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3EBE05-526F-41F6-8510-0063730A9CB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F66426-4735-44F6-9401-6D03C35F4DC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EBE05-526F-41F6-8510-0063730A9C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E3EBE05-526F-41F6-8510-0063730A9CB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F66426-4735-44F6-9401-6D03C35F4DC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9F66426-4735-44F6-9401-6D03C35F4DC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E3EBE05-526F-41F6-8510-0063730A9CB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9F66426-4735-44F6-9401-6D03C35F4DC5}" type="datetimeFigureOut">
              <a:rPr lang="en-US" smtClean="0"/>
              <a:t>10/7/2015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3EBE05-526F-41F6-8510-0063730A9CB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9F66426-4735-44F6-9401-6D03C35F4DC5}"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EBE05-526F-41F6-8510-0063730A9CB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9F66426-4735-44F6-9401-6D03C35F4DC5}" type="datetimeFigureOut">
              <a:rPr lang="en-US" smtClean="0"/>
              <a:t>10/7/2015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E3EBE05-526F-41F6-8510-0063730A9CB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F66426-4735-44F6-9401-6D03C35F4DC5}"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E3EBE05-526F-41F6-8510-0063730A9C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9F66426-4735-44F6-9401-6D03C35F4DC5}"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3EBE05-526F-41F6-8510-0063730A9C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3EBE05-526F-41F6-8510-0063730A9CB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9F66426-4735-44F6-9401-6D03C35F4DC5}" type="datetimeFigureOut">
              <a:rPr lang="en-US" smtClean="0"/>
              <a:t>10/7/2015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E3EBE05-526F-41F6-8510-0063730A9CB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9F66426-4735-44F6-9401-6D03C35F4DC5}" type="datetimeFigureOut">
              <a:rPr lang="en-US" smtClean="0"/>
              <a:t>10/7/2015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9F66426-4735-44F6-9401-6D03C35F4DC5}" type="datetimeFigureOut">
              <a:rPr lang="en-US" smtClean="0"/>
              <a:t>10/7/2015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3EBE05-526F-41F6-8510-0063730A9CB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905000"/>
          </a:xfrm>
        </p:spPr>
        <p:txBody>
          <a:bodyPr>
            <a:normAutofit/>
          </a:bodyPr>
          <a:lstStyle/>
          <a:p>
            <a:r>
              <a:rPr lang="en-US" sz="4000" dirty="0" smtClean="0"/>
              <a:t>The New world Spanish empire</a:t>
            </a:r>
            <a:endParaRPr lang="en-US" sz="4000" dirty="0"/>
          </a:p>
        </p:txBody>
      </p:sp>
      <p:sp>
        <p:nvSpPr>
          <p:cNvPr id="2" name="Title 1"/>
          <p:cNvSpPr>
            <a:spLocks noGrp="1"/>
          </p:cNvSpPr>
          <p:nvPr>
            <p:ph type="ctrTitle"/>
          </p:nvPr>
        </p:nvSpPr>
        <p:spPr/>
        <p:txBody>
          <a:bodyPr/>
          <a:lstStyle/>
          <a:p>
            <a:r>
              <a:rPr lang="en-US" dirty="0" smtClean="0"/>
              <a:t>Day 2</a:t>
            </a:r>
            <a:endParaRPr lang="en-US" dirty="0"/>
          </a:p>
        </p:txBody>
      </p:sp>
    </p:spTree>
    <p:extLst>
      <p:ext uri="{BB962C8B-B14F-4D97-AF65-F5344CB8AC3E}">
        <p14:creationId xmlns:p14="http://schemas.microsoft.com/office/powerpoint/2010/main" val="739612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362200"/>
            <a:ext cx="2362200" cy="3763963"/>
          </a:xfrm>
        </p:spPr>
        <p:txBody>
          <a:bodyPr>
            <a:normAutofit/>
          </a:bodyPr>
          <a:lstStyle/>
          <a:p>
            <a:r>
              <a:rPr lang="en-US" sz="2400" dirty="0" smtClean="0"/>
              <a:t>The Incas had been fighting a devastating </a:t>
            </a:r>
            <a:r>
              <a:rPr lang="en-US" sz="2400" dirty="0" smtClean="0">
                <a:solidFill>
                  <a:srgbClr val="FFC000"/>
                </a:solidFill>
              </a:rPr>
              <a:t>civil war and the winner</a:t>
            </a:r>
            <a:r>
              <a:rPr lang="en-US" sz="2400" dirty="0" smtClean="0"/>
              <a:t>, Atahualpa, had just declared himself emperor.</a:t>
            </a:r>
            <a:endParaRPr lang="en-US" sz="24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431223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743200"/>
            <a:ext cx="2362200" cy="3382963"/>
          </a:xfrm>
        </p:spPr>
        <p:txBody>
          <a:bodyPr>
            <a:normAutofit/>
          </a:bodyPr>
          <a:lstStyle/>
          <a:p>
            <a:r>
              <a:rPr lang="en-US" sz="2400" dirty="0" smtClean="0"/>
              <a:t>Pizarro and his 200 men met Atahualpa with 80,000 warriors near a small village named </a:t>
            </a:r>
            <a:r>
              <a:rPr lang="en-US" sz="2400" dirty="0" smtClean="0">
                <a:solidFill>
                  <a:srgbClr val="FFC000"/>
                </a:solidFill>
              </a:rPr>
              <a:t>Cajamarca</a:t>
            </a:r>
            <a:r>
              <a:rPr lang="en-US" sz="2400" dirty="0" smtClean="0"/>
              <a:t>.</a:t>
            </a:r>
            <a:endParaRPr lang="en-US" sz="24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208096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438400"/>
            <a:ext cx="2362200" cy="3687763"/>
          </a:xfrm>
        </p:spPr>
        <p:txBody>
          <a:bodyPr>
            <a:normAutofit lnSpcReduction="10000"/>
          </a:bodyPr>
          <a:lstStyle/>
          <a:p>
            <a:r>
              <a:rPr lang="en-US" sz="2400" dirty="0" smtClean="0"/>
              <a:t>Pizarro </a:t>
            </a:r>
            <a:r>
              <a:rPr lang="en-US" sz="2400" dirty="0" smtClean="0">
                <a:solidFill>
                  <a:srgbClr val="FFC000"/>
                </a:solidFill>
              </a:rPr>
              <a:t>tricked Atahualpa </a:t>
            </a:r>
            <a:r>
              <a:rPr lang="en-US" sz="2400" dirty="0" smtClean="0"/>
              <a:t>into coming to the village with only 5,000 unarmed men for a banquet to celebrate Atahualpa’s victory.</a:t>
            </a:r>
            <a:endParaRPr lang="en-US" sz="2400" dirty="0"/>
          </a:p>
        </p:txBody>
      </p:sp>
      <p:sp>
        <p:nvSpPr>
          <p:cNvPr id="4" name="Content Placeholder 3"/>
          <p:cNvSpPr>
            <a:spLocks noGrp="1"/>
          </p:cNvSpPr>
          <p:nvPr>
            <p:ph sz="quarter" idx="1"/>
          </p:nvPr>
        </p:nvSpPr>
        <p:spPr>
          <a:xfrm>
            <a:off x="3124200" y="914400"/>
            <a:ext cx="5638800" cy="5181600"/>
          </a:xfrm>
        </p:spPr>
        <p:txBody>
          <a:bodyPr>
            <a:normAutofit/>
          </a:bodyPr>
          <a:lstStyle/>
          <a:p>
            <a:r>
              <a:rPr lang="en-US" sz="3200" dirty="0" smtClean="0"/>
              <a:t>When t</a:t>
            </a:r>
            <a:r>
              <a:rPr lang="en-US" sz="3200" dirty="0"/>
              <a:t>he Incas arrived, Pizarro </a:t>
            </a:r>
            <a:r>
              <a:rPr lang="en-US" sz="3200" dirty="0" smtClean="0"/>
              <a:t>demanded that Atahualpa recognize the Spanish King Charles V as his lord and convert to Christianity.  When Atahualpa refused, the Spanish slaughtered the Incas, captured Atahualpa and held him for ransom.</a:t>
            </a:r>
            <a:endParaRPr lang="en-US" sz="3200" dirty="0"/>
          </a:p>
        </p:txBody>
      </p:sp>
    </p:spTree>
    <p:extLst>
      <p:ext uri="{BB962C8B-B14F-4D97-AF65-F5344CB8AC3E}">
        <p14:creationId xmlns:p14="http://schemas.microsoft.com/office/powerpoint/2010/main" val="88921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362200"/>
            <a:ext cx="2362200" cy="3763963"/>
          </a:xfrm>
        </p:spPr>
        <p:txBody>
          <a:bodyPr>
            <a:normAutofit/>
          </a:bodyPr>
          <a:lstStyle/>
          <a:p>
            <a:r>
              <a:rPr lang="en-US" sz="2400" dirty="0" smtClean="0"/>
              <a:t>Pizarro promised Atahualpa that if the Incas filled one room with gold and another with silver, he would not shed his blood.</a:t>
            </a:r>
            <a:endParaRPr lang="en-US" sz="2400" dirty="0"/>
          </a:p>
        </p:txBody>
      </p:sp>
      <p:sp>
        <p:nvSpPr>
          <p:cNvPr id="4" name="Content Placeholder 3"/>
          <p:cNvSpPr>
            <a:spLocks noGrp="1"/>
          </p:cNvSpPr>
          <p:nvPr>
            <p:ph sz="quarter" idx="1"/>
          </p:nvPr>
        </p:nvSpPr>
        <p:spPr>
          <a:xfrm>
            <a:off x="3124200" y="914400"/>
            <a:ext cx="5638800" cy="5181600"/>
          </a:xfrm>
        </p:spPr>
        <p:txBody>
          <a:bodyPr>
            <a:normAutofit/>
          </a:bodyPr>
          <a:lstStyle/>
          <a:p>
            <a:r>
              <a:rPr lang="en-US" sz="3200" dirty="0" smtClean="0"/>
              <a:t>Once the ransom was paid, Pizarro was going to have Atahualpa burned at the stake as a heathen so Atahualpa agreed to convert to Christianity. Pizarro had promised not to shed his blood and he </a:t>
            </a:r>
            <a:r>
              <a:rPr lang="en-US" sz="3200" dirty="0" smtClean="0">
                <a:solidFill>
                  <a:srgbClr val="FFC000"/>
                </a:solidFill>
              </a:rPr>
              <a:t>couldn’t burn a Christian at the stake so he had Atahualpa strangled</a:t>
            </a:r>
            <a:r>
              <a:rPr lang="en-US" sz="3200" dirty="0" smtClean="0"/>
              <a:t>.</a:t>
            </a:r>
            <a:endParaRPr lang="en-US" sz="3200" dirty="0"/>
          </a:p>
        </p:txBody>
      </p:sp>
    </p:spTree>
    <p:extLst>
      <p:ext uri="{BB962C8B-B14F-4D97-AF65-F5344CB8AC3E}">
        <p14:creationId xmlns:p14="http://schemas.microsoft.com/office/powerpoint/2010/main" val="1449168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590800"/>
            <a:ext cx="2362200" cy="3535363"/>
          </a:xfrm>
        </p:spPr>
        <p:txBody>
          <a:bodyPr>
            <a:normAutofit/>
          </a:bodyPr>
          <a:lstStyle/>
          <a:p>
            <a:r>
              <a:rPr lang="en-US" sz="2400" dirty="0" smtClean="0"/>
              <a:t>Pizarro completed his conquest of the Inca empire and created the </a:t>
            </a:r>
            <a:r>
              <a:rPr lang="en-US" sz="2400" dirty="0" smtClean="0">
                <a:solidFill>
                  <a:srgbClr val="FFC000"/>
                </a:solidFill>
              </a:rPr>
              <a:t>viceroyalty of Peru</a:t>
            </a:r>
            <a:r>
              <a:rPr lang="en-US" sz="2400" dirty="0" smtClean="0"/>
              <a:t>.</a:t>
            </a:r>
            <a:endParaRPr lang="en-US" sz="24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1826972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Thank you!</a:t>
            </a:r>
            <a:endParaRPr lang="en-US" dirty="0"/>
          </a:p>
        </p:txBody>
      </p:sp>
      <p:sp>
        <p:nvSpPr>
          <p:cNvPr id="3" name="Title 2"/>
          <p:cNvSpPr>
            <a:spLocks noGrp="1"/>
          </p:cNvSpPr>
          <p:nvPr>
            <p:ph type="title"/>
          </p:nvPr>
        </p:nvSpPr>
        <p:spPr/>
        <p:txBody>
          <a:bodyPr/>
          <a:lstStyle/>
          <a:p>
            <a:r>
              <a:rPr lang="en-US" dirty="0" smtClean="0"/>
              <a:t>Now Turn to the Lesson 3 Section</a:t>
            </a:r>
            <a:endParaRPr lang="en-US" dirty="0"/>
          </a:p>
        </p:txBody>
      </p:sp>
    </p:spTree>
    <p:extLst>
      <p:ext uri="{BB962C8B-B14F-4D97-AF65-F5344CB8AC3E}">
        <p14:creationId xmlns:p14="http://schemas.microsoft.com/office/powerpoint/2010/main" val="2016924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3581400"/>
            <a:ext cx="6400800" cy="1752600"/>
          </a:xfrm>
        </p:spPr>
        <p:txBody>
          <a:bodyPr>
            <a:normAutofit/>
          </a:bodyPr>
          <a:lstStyle/>
          <a:p>
            <a:r>
              <a:rPr lang="en-US" sz="3600" dirty="0" smtClean="0"/>
              <a:t>The French, Dutch &amp; Swedes</a:t>
            </a:r>
            <a:endParaRPr lang="en-US" sz="3600" dirty="0"/>
          </a:p>
        </p:txBody>
      </p:sp>
      <p:sp>
        <p:nvSpPr>
          <p:cNvPr id="3" name="Title 2"/>
          <p:cNvSpPr>
            <a:spLocks noGrp="1"/>
          </p:cNvSpPr>
          <p:nvPr>
            <p:ph type="ctrTitle"/>
          </p:nvPr>
        </p:nvSpPr>
        <p:spPr/>
        <p:txBody>
          <a:bodyPr/>
          <a:lstStyle/>
          <a:p>
            <a:r>
              <a:rPr lang="en-US" dirty="0" smtClean="0"/>
              <a:t>Lesson 3</a:t>
            </a:r>
            <a:endParaRPr lang="en-US" dirty="0"/>
          </a:p>
        </p:txBody>
      </p:sp>
    </p:spTree>
    <p:extLst>
      <p:ext uri="{BB962C8B-B14F-4D97-AF65-F5344CB8AC3E}">
        <p14:creationId xmlns:p14="http://schemas.microsoft.com/office/powerpoint/2010/main" val="312283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a:xfrm>
            <a:off x="301752" y="2362200"/>
            <a:ext cx="8503920" cy="3736848"/>
          </a:xfrm>
        </p:spPr>
        <p:txBody>
          <a:bodyPr/>
          <a:lstStyle/>
          <a:p>
            <a:r>
              <a:rPr lang="en-US" sz="3600" dirty="0" smtClean="0"/>
              <a:t>SWUT – following Spain’s example, other Europeans set out to establish colonies in North America.</a:t>
            </a:r>
          </a:p>
          <a:p>
            <a:pPr algn="ctr"/>
            <a:endParaRPr lang="en-US" dirty="0"/>
          </a:p>
        </p:txBody>
      </p:sp>
    </p:spTree>
    <p:extLst>
      <p:ext uri="{BB962C8B-B14F-4D97-AF65-F5344CB8AC3E}">
        <p14:creationId xmlns:p14="http://schemas.microsoft.com/office/powerpoint/2010/main" val="3546601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French, Dutch &amp; Swedes</a:t>
            </a:r>
            <a:endParaRPr lang="en-US" dirty="0"/>
          </a:p>
        </p:txBody>
      </p:sp>
      <p:sp>
        <p:nvSpPr>
          <p:cNvPr id="3" name="Text Placeholder 2"/>
          <p:cNvSpPr>
            <a:spLocks noGrp="1"/>
          </p:cNvSpPr>
          <p:nvPr>
            <p:ph type="body" idx="2"/>
          </p:nvPr>
        </p:nvSpPr>
        <p:spPr>
          <a:xfrm>
            <a:off x="381000" y="2133600"/>
            <a:ext cx="2362200" cy="3992563"/>
          </a:xfrm>
        </p:spPr>
        <p:txBody>
          <a:bodyPr>
            <a:normAutofit/>
          </a:bodyPr>
          <a:lstStyle/>
          <a:p>
            <a:r>
              <a:rPr lang="en-US" sz="2000" dirty="0" smtClean="0"/>
              <a:t>When Ferdinand Magellan sailed around the world, he went south of the Americas and Africa.</a:t>
            </a:r>
          </a:p>
          <a:p>
            <a:r>
              <a:rPr lang="en-US" sz="2000" dirty="0" smtClean="0"/>
              <a:t>Other Europeans knew that if they could sail north of the Americas that it would be </a:t>
            </a:r>
            <a:r>
              <a:rPr lang="en-US" sz="2000" dirty="0" smtClean="0">
                <a:solidFill>
                  <a:srgbClr val="FFC000"/>
                </a:solidFill>
              </a:rPr>
              <a:t>a much shorter voyage.</a:t>
            </a:r>
            <a:endParaRPr lang="en-US" sz="2000" dirty="0">
              <a:solidFill>
                <a:srgbClr val="FFC000"/>
              </a:solidFill>
            </a:endParaRPr>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3290822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p:txBody>
          <a:bodyPr>
            <a:noAutofit/>
          </a:bodyPr>
          <a:lstStyle/>
          <a:p>
            <a:r>
              <a:rPr lang="en-US" sz="2000" dirty="0" smtClean="0"/>
              <a:t>In 1524 the French sent an Italian by the name of Giovanni da Verrazano to search for a Northwest passage.</a:t>
            </a:r>
          </a:p>
          <a:p>
            <a:r>
              <a:rPr lang="en-US" sz="2000" dirty="0" smtClean="0"/>
              <a:t>He sailed up the </a:t>
            </a:r>
            <a:r>
              <a:rPr lang="en-US" sz="2000" dirty="0" smtClean="0">
                <a:solidFill>
                  <a:srgbClr val="FFC000"/>
                </a:solidFill>
              </a:rPr>
              <a:t>east coast of north America from the Carolinas to Canada.</a:t>
            </a:r>
            <a:endParaRPr lang="en-US" sz="2000" dirty="0">
              <a:solidFill>
                <a:srgbClr val="FFC000"/>
              </a:solidFill>
            </a:endParaRPr>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210023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a:xfrm>
            <a:off x="301752" y="2514600"/>
            <a:ext cx="8503920" cy="3584448"/>
          </a:xfrm>
        </p:spPr>
        <p:txBody>
          <a:bodyPr>
            <a:normAutofit/>
          </a:bodyPr>
          <a:lstStyle/>
          <a:p>
            <a:r>
              <a:rPr lang="en-US" sz="3600" dirty="0" smtClean="0"/>
              <a:t>SWUT: Spain’s conquest, exploration, and colonization of the Americas brought wealth to some and tragedy to others.</a:t>
            </a:r>
            <a:endParaRPr lang="en-US" sz="3600" dirty="0"/>
          </a:p>
        </p:txBody>
      </p:sp>
    </p:spTree>
    <p:extLst>
      <p:ext uri="{BB962C8B-B14F-4D97-AF65-F5344CB8AC3E}">
        <p14:creationId xmlns:p14="http://schemas.microsoft.com/office/powerpoint/2010/main" val="2371526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895600"/>
            <a:ext cx="2362200" cy="3230563"/>
          </a:xfrm>
        </p:spPr>
        <p:txBody>
          <a:bodyPr>
            <a:normAutofit/>
          </a:bodyPr>
          <a:lstStyle/>
          <a:p>
            <a:r>
              <a:rPr lang="en-US" sz="2400" dirty="0" smtClean="0"/>
              <a:t>In the </a:t>
            </a:r>
            <a:r>
              <a:rPr lang="en-US" sz="2400" dirty="0" smtClean="0">
                <a:solidFill>
                  <a:srgbClr val="FFC000"/>
                </a:solidFill>
              </a:rPr>
              <a:t>1530’s, Jacques Cartier </a:t>
            </a:r>
            <a:r>
              <a:rPr lang="en-US" sz="2400" dirty="0" smtClean="0"/>
              <a:t>of France sailed halfway up the St. Lawrence river.</a:t>
            </a:r>
            <a:endParaRPr lang="en-US" sz="24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2940784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286000"/>
            <a:ext cx="2362200" cy="3840163"/>
          </a:xfrm>
        </p:spPr>
        <p:txBody>
          <a:bodyPr>
            <a:normAutofit/>
          </a:bodyPr>
          <a:lstStyle/>
          <a:p>
            <a:r>
              <a:rPr lang="en-US" sz="2000" dirty="0" smtClean="0"/>
              <a:t>In 1609 </a:t>
            </a:r>
            <a:r>
              <a:rPr lang="en-US" sz="2000" dirty="0" smtClean="0">
                <a:solidFill>
                  <a:srgbClr val="FFC000"/>
                </a:solidFill>
              </a:rPr>
              <a:t>Henry Hudson</a:t>
            </a:r>
            <a:r>
              <a:rPr lang="en-US" sz="2000" dirty="0" smtClean="0"/>
              <a:t>, an Englishman sailing for the Netherlands discovered New York harbor and sailed up the river which today bears his name.</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65055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p:txBody>
          <a:bodyPr>
            <a:noAutofit/>
          </a:bodyPr>
          <a:lstStyle/>
          <a:p>
            <a:r>
              <a:rPr lang="en-US" sz="2400" dirty="0" smtClean="0"/>
              <a:t>In 1610, Hudson sailing now for England, discovered Hudson Bay.</a:t>
            </a:r>
          </a:p>
          <a:p>
            <a:r>
              <a:rPr lang="en-US" sz="2400" dirty="0" smtClean="0"/>
              <a:t>After wintering in the bay, </a:t>
            </a:r>
            <a:r>
              <a:rPr lang="en-US" sz="2400" dirty="0" smtClean="0">
                <a:solidFill>
                  <a:srgbClr val="FFC000"/>
                </a:solidFill>
              </a:rPr>
              <a:t>his crew mutinied and left him there to die.</a:t>
            </a:r>
            <a:endParaRPr lang="en-US" sz="2400" dirty="0">
              <a:solidFill>
                <a:srgbClr val="FFC000"/>
              </a:solidFill>
            </a:endParaRPr>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870033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438400"/>
            <a:ext cx="2362200" cy="3687763"/>
          </a:xfrm>
        </p:spPr>
        <p:txBody>
          <a:bodyPr>
            <a:normAutofit/>
          </a:bodyPr>
          <a:lstStyle/>
          <a:p>
            <a:r>
              <a:rPr lang="en-US" sz="2000" dirty="0" smtClean="0"/>
              <a:t>The French founded their first settlement in </a:t>
            </a:r>
            <a:r>
              <a:rPr lang="en-US" sz="2000" dirty="0" smtClean="0">
                <a:solidFill>
                  <a:srgbClr val="FFC000"/>
                </a:solidFill>
              </a:rPr>
              <a:t>1605 at Port Royale</a:t>
            </a:r>
            <a:r>
              <a:rPr lang="en-US" sz="2000" dirty="0" smtClean="0"/>
              <a:t>. </a:t>
            </a:r>
          </a:p>
          <a:p>
            <a:r>
              <a:rPr lang="en-US" sz="2000" dirty="0" smtClean="0">
                <a:solidFill>
                  <a:srgbClr val="FFC000"/>
                </a:solidFill>
              </a:rPr>
              <a:t>Three years later </a:t>
            </a:r>
            <a:r>
              <a:rPr lang="en-US" sz="2000" dirty="0" smtClean="0"/>
              <a:t>they founded Quebec on a cliff above the St. Lawrence river.</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698290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133600"/>
            <a:ext cx="2362200" cy="3992563"/>
          </a:xfrm>
        </p:spPr>
        <p:txBody>
          <a:bodyPr>
            <a:normAutofit/>
          </a:bodyPr>
          <a:lstStyle/>
          <a:p>
            <a:r>
              <a:rPr lang="en-US" sz="2000" dirty="0" smtClean="0"/>
              <a:t>The French </a:t>
            </a:r>
            <a:r>
              <a:rPr lang="en-US" sz="2000" dirty="0" smtClean="0">
                <a:solidFill>
                  <a:srgbClr val="FFC000"/>
                </a:solidFill>
              </a:rPr>
              <a:t>didn’t try to conquer the Indians </a:t>
            </a:r>
            <a:r>
              <a:rPr lang="en-US" sz="2000" dirty="0" smtClean="0"/>
              <a:t>like the Spanish. They lived among them, traded with them and often married local women.</a:t>
            </a:r>
          </a:p>
          <a:p>
            <a:r>
              <a:rPr lang="en-US" sz="2000" dirty="0" smtClean="0">
                <a:solidFill>
                  <a:srgbClr val="FFC000"/>
                </a:solidFill>
              </a:rPr>
              <a:t>Nor did they send large numbers of settlers </a:t>
            </a:r>
            <a:r>
              <a:rPr lang="en-US" sz="2000" dirty="0" smtClean="0"/>
              <a:t>like the English.</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4105909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133600"/>
            <a:ext cx="2362200" cy="3992563"/>
          </a:xfrm>
        </p:spPr>
        <p:txBody>
          <a:bodyPr>
            <a:normAutofit/>
          </a:bodyPr>
          <a:lstStyle/>
          <a:p>
            <a:r>
              <a:rPr lang="en-US" sz="2000" dirty="0" smtClean="0"/>
              <a:t>Like the Spanish, the French tried to convert the Indians to Christianity.</a:t>
            </a:r>
          </a:p>
          <a:p>
            <a:r>
              <a:rPr lang="en-US" sz="2000" dirty="0" smtClean="0"/>
              <a:t>The French however, used </a:t>
            </a:r>
            <a:r>
              <a:rPr lang="en-US" sz="2000" dirty="0" smtClean="0">
                <a:solidFill>
                  <a:srgbClr val="FFC000"/>
                </a:solidFill>
              </a:rPr>
              <a:t>missionaries, not guns </a:t>
            </a:r>
            <a:r>
              <a:rPr lang="en-US" sz="2000" dirty="0" smtClean="0"/>
              <a:t>in their efforts to convert the Indians.</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878692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p:txBody>
          <a:bodyPr>
            <a:normAutofit/>
          </a:bodyPr>
          <a:lstStyle/>
          <a:p>
            <a:r>
              <a:rPr lang="en-US" sz="2000" dirty="0" smtClean="0"/>
              <a:t>In </a:t>
            </a:r>
            <a:r>
              <a:rPr lang="en-US" sz="2000" dirty="0" smtClean="0">
                <a:solidFill>
                  <a:srgbClr val="FFC000"/>
                </a:solidFill>
              </a:rPr>
              <a:t>1673</a:t>
            </a:r>
            <a:r>
              <a:rPr lang="en-US" sz="2000" dirty="0" smtClean="0"/>
              <a:t>, Marquette and Joliet set out to explore the Mississippi River.</a:t>
            </a:r>
          </a:p>
          <a:p>
            <a:r>
              <a:rPr lang="en-US" sz="2000" dirty="0" smtClean="0"/>
              <a:t>They followed it for </a:t>
            </a:r>
            <a:r>
              <a:rPr lang="en-US" sz="2000" dirty="0" smtClean="0">
                <a:solidFill>
                  <a:srgbClr val="FFC000"/>
                </a:solidFill>
              </a:rPr>
              <a:t>700 miles</a:t>
            </a:r>
            <a:r>
              <a:rPr lang="en-US" sz="2000" dirty="0" smtClean="0"/>
              <a:t> before turning back.</a:t>
            </a:r>
          </a:p>
          <a:p>
            <a:r>
              <a:rPr lang="en-US" sz="2000" dirty="0" smtClean="0"/>
              <a:t>In 1682 </a:t>
            </a:r>
            <a:r>
              <a:rPr lang="en-US" sz="2000" dirty="0" smtClean="0">
                <a:solidFill>
                  <a:srgbClr val="FFC000"/>
                </a:solidFill>
              </a:rPr>
              <a:t>La Salle </a:t>
            </a:r>
            <a:r>
              <a:rPr lang="en-US" sz="2000" dirty="0" smtClean="0"/>
              <a:t>followed the river to its mouth in the Gulf of Mexico.</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3206125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286000"/>
            <a:ext cx="2362200" cy="3840163"/>
          </a:xfrm>
        </p:spPr>
        <p:txBody>
          <a:bodyPr/>
          <a:lstStyle/>
          <a:p>
            <a:r>
              <a:rPr lang="en-US" sz="2400" dirty="0" smtClean="0"/>
              <a:t>The French built forts including </a:t>
            </a:r>
            <a:r>
              <a:rPr lang="en-US" sz="2400" dirty="0" smtClean="0">
                <a:solidFill>
                  <a:srgbClr val="FFC000"/>
                </a:solidFill>
              </a:rPr>
              <a:t>Detroit  and New Orleans </a:t>
            </a:r>
            <a:r>
              <a:rPr lang="en-US" sz="2400" dirty="0" smtClean="0"/>
              <a:t>to protect their trading colony along the Mississippi</a:t>
            </a:r>
            <a:r>
              <a:rPr lang="en-US" dirty="0" smtClean="0"/>
              <a:t>.</a:t>
            </a:r>
            <a:endParaRPr lang="en-US"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1698454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133600"/>
            <a:ext cx="2362200" cy="3992563"/>
          </a:xfrm>
        </p:spPr>
        <p:txBody>
          <a:bodyPr>
            <a:normAutofit/>
          </a:bodyPr>
          <a:lstStyle/>
          <a:p>
            <a:r>
              <a:rPr lang="en-US" sz="2000" dirty="0" smtClean="0"/>
              <a:t>The Dutch also wanted to profit from their discoveries in the new world.</a:t>
            </a:r>
          </a:p>
          <a:p>
            <a:r>
              <a:rPr lang="en-US" sz="2000" dirty="0" smtClean="0"/>
              <a:t>In </a:t>
            </a:r>
            <a:r>
              <a:rPr lang="en-US" sz="2000" dirty="0" smtClean="0">
                <a:solidFill>
                  <a:srgbClr val="FFC000"/>
                </a:solidFill>
              </a:rPr>
              <a:t>1626, Peter Minuit </a:t>
            </a:r>
            <a:r>
              <a:rPr lang="en-US" sz="2000" dirty="0" smtClean="0"/>
              <a:t>bought </a:t>
            </a:r>
            <a:r>
              <a:rPr lang="en-US" sz="2000" dirty="0" smtClean="0">
                <a:solidFill>
                  <a:srgbClr val="FFC000"/>
                </a:solidFill>
              </a:rPr>
              <a:t>Manhattan Island</a:t>
            </a:r>
            <a:r>
              <a:rPr lang="en-US" sz="2000" dirty="0" smtClean="0"/>
              <a:t> and founded New Amsterdam which soon became a very busy port city.</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1849300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286000"/>
            <a:ext cx="2362200" cy="3840163"/>
          </a:xfrm>
        </p:spPr>
        <p:txBody>
          <a:bodyPr>
            <a:normAutofit/>
          </a:bodyPr>
          <a:lstStyle/>
          <a:p>
            <a:r>
              <a:rPr lang="en-US" sz="2000" dirty="0" smtClean="0"/>
              <a:t>Like the French, the Dutch traded with the Indians and built forts to protect their trade from each other and the English. The Dutch built Fort Orange on the site of present day </a:t>
            </a:r>
            <a:r>
              <a:rPr lang="en-US" sz="2000" dirty="0" smtClean="0">
                <a:solidFill>
                  <a:srgbClr val="FFC000"/>
                </a:solidFill>
              </a:rPr>
              <a:t>Albany</a:t>
            </a:r>
            <a:r>
              <a:rPr lang="en-US" sz="2000" dirty="0" smtClean="0"/>
              <a:t>.</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422648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World Spanish Empire</a:t>
            </a:r>
            <a:endParaRPr lang="en-US" dirty="0"/>
          </a:p>
        </p:txBody>
      </p:sp>
      <p:sp>
        <p:nvSpPr>
          <p:cNvPr id="3" name="Text Placeholder 2"/>
          <p:cNvSpPr>
            <a:spLocks noGrp="1"/>
          </p:cNvSpPr>
          <p:nvPr>
            <p:ph type="body" idx="2"/>
          </p:nvPr>
        </p:nvSpPr>
        <p:spPr/>
        <p:txBody>
          <a:bodyPr>
            <a:normAutofit/>
          </a:bodyPr>
          <a:lstStyle/>
          <a:p>
            <a:r>
              <a:rPr lang="en-US" sz="2000" dirty="0" smtClean="0"/>
              <a:t>Conquistadors:</a:t>
            </a:r>
          </a:p>
          <a:p>
            <a:r>
              <a:rPr lang="en-US" sz="2000" dirty="0" smtClean="0"/>
              <a:t>The Spanish King gave conquistadors permission to conquer territory in America in exchange for </a:t>
            </a:r>
            <a:r>
              <a:rPr lang="en-US" sz="2000" dirty="0" smtClean="0">
                <a:solidFill>
                  <a:srgbClr val="FFC000"/>
                </a:solidFill>
              </a:rPr>
              <a:t>1/5 of the gold they seized</a:t>
            </a:r>
            <a:r>
              <a:rPr lang="en-US" sz="2000" dirty="0" smtClean="0">
                <a:solidFill>
                  <a:srgbClr val="FFFF00"/>
                </a:solidFill>
              </a:rPr>
              <a:t>.</a:t>
            </a:r>
            <a:endParaRPr lang="en-US" sz="2000" dirty="0">
              <a:solidFill>
                <a:srgbClr val="FFFF00"/>
              </a:solidFill>
            </a:endParaRPr>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3906131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438400"/>
            <a:ext cx="2362200" cy="3687763"/>
          </a:xfrm>
        </p:spPr>
        <p:txBody>
          <a:bodyPr>
            <a:normAutofit/>
          </a:bodyPr>
          <a:lstStyle/>
          <a:p>
            <a:r>
              <a:rPr lang="en-US" sz="2000" dirty="0" smtClean="0"/>
              <a:t>In 1640, the Swedes built a colony, New Sweden, along the Delaware River.</a:t>
            </a:r>
          </a:p>
          <a:p>
            <a:r>
              <a:rPr lang="en-US" sz="2000" dirty="0" smtClean="0"/>
              <a:t>Due to their proximity they were </a:t>
            </a:r>
            <a:r>
              <a:rPr lang="en-US" sz="2000" dirty="0" smtClean="0">
                <a:solidFill>
                  <a:srgbClr val="FFC000"/>
                </a:solidFill>
              </a:rPr>
              <a:t>absorbed by the larger Dutch  colony in 1655.</a:t>
            </a:r>
            <a:endParaRPr lang="en-US" sz="2000" dirty="0">
              <a:solidFill>
                <a:srgbClr val="FFC000"/>
              </a:solidFill>
            </a:endParaRPr>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2196792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p:txBody>
          <a:bodyPr>
            <a:noAutofit/>
          </a:bodyPr>
          <a:lstStyle/>
          <a:p>
            <a:r>
              <a:rPr lang="en-US" sz="2000" dirty="0" smtClean="0"/>
              <a:t>The Dutch allied themselves with their trading partners the </a:t>
            </a:r>
            <a:r>
              <a:rPr lang="en-US" sz="2000" dirty="0" smtClean="0">
                <a:solidFill>
                  <a:srgbClr val="FFC000"/>
                </a:solidFill>
              </a:rPr>
              <a:t>Iroquois</a:t>
            </a:r>
            <a:r>
              <a:rPr lang="en-US" sz="2000" dirty="0" smtClean="0"/>
              <a:t>.</a:t>
            </a:r>
          </a:p>
          <a:p>
            <a:r>
              <a:rPr lang="en-US" sz="2000" dirty="0" smtClean="0"/>
              <a:t>Likewise the French allied with the </a:t>
            </a:r>
            <a:r>
              <a:rPr lang="en-US" sz="2000" dirty="0" err="1" smtClean="0">
                <a:solidFill>
                  <a:srgbClr val="FFC000"/>
                </a:solidFill>
              </a:rPr>
              <a:t>Hurons</a:t>
            </a:r>
            <a:r>
              <a:rPr lang="en-US" sz="2000" dirty="0" smtClean="0">
                <a:solidFill>
                  <a:srgbClr val="FFC000"/>
                </a:solidFill>
              </a:rPr>
              <a:t> </a:t>
            </a:r>
            <a:r>
              <a:rPr lang="en-US" sz="2000" dirty="0" smtClean="0"/>
              <a:t>and the two colonies and their native allies fought many times over the years.</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15335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French, Dutch &amp; Swedes</a:t>
            </a:r>
          </a:p>
        </p:txBody>
      </p:sp>
      <p:sp>
        <p:nvSpPr>
          <p:cNvPr id="3" name="Text Placeholder 2"/>
          <p:cNvSpPr>
            <a:spLocks noGrp="1"/>
          </p:cNvSpPr>
          <p:nvPr>
            <p:ph type="body" idx="2"/>
          </p:nvPr>
        </p:nvSpPr>
        <p:spPr>
          <a:xfrm>
            <a:off x="381000" y="2286000"/>
            <a:ext cx="2362200" cy="3840163"/>
          </a:xfrm>
        </p:spPr>
        <p:txBody>
          <a:bodyPr>
            <a:normAutofit/>
          </a:bodyPr>
          <a:lstStyle/>
          <a:p>
            <a:r>
              <a:rPr lang="en-US" sz="2000" dirty="0" smtClean="0"/>
              <a:t>Just as in the areas controlled by Spain, the Native Americans had no resistance to </a:t>
            </a:r>
            <a:r>
              <a:rPr lang="en-US" sz="2000" dirty="0" smtClean="0">
                <a:solidFill>
                  <a:srgbClr val="FFC000"/>
                </a:solidFill>
              </a:rPr>
              <a:t>European diseases </a:t>
            </a:r>
            <a:r>
              <a:rPr lang="en-US" sz="2000" dirty="0" smtClean="0"/>
              <a:t>and thousands of them died from smallpox, measles, and other European diseases.</a:t>
            </a:r>
            <a:endParaRPr lang="en-US" sz="2000" dirty="0"/>
          </a:p>
        </p:txBody>
      </p:sp>
      <p:sp>
        <p:nvSpPr>
          <p:cNvPr id="4" name="Content Placeholder 3"/>
          <p:cNvSpPr>
            <a:spLocks noGrp="1"/>
          </p:cNvSpPr>
          <p:nvPr>
            <p:ph sz="quarter" idx="1"/>
          </p:nvPr>
        </p:nvSpPr>
        <p:spPr/>
        <p:txBody>
          <a:bodyPr/>
          <a:lstStyle/>
          <a:p>
            <a:endParaRPr lang="en-US" dirty="0"/>
          </a:p>
        </p:txBody>
      </p:sp>
    </p:spTree>
    <p:extLst>
      <p:ext uri="{BB962C8B-B14F-4D97-AF65-F5344CB8AC3E}">
        <p14:creationId xmlns:p14="http://schemas.microsoft.com/office/powerpoint/2010/main" val="3345983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286000"/>
            <a:ext cx="2362200" cy="3840163"/>
          </a:xfrm>
        </p:spPr>
        <p:txBody>
          <a:bodyPr>
            <a:normAutofit/>
          </a:bodyPr>
          <a:lstStyle/>
          <a:p>
            <a:r>
              <a:rPr lang="en-US" sz="2400" dirty="0" smtClean="0"/>
              <a:t>Having heard of the riches of the Aztecs, </a:t>
            </a:r>
            <a:r>
              <a:rPr lang="en-US" sz="2400" dirty="0" smtClean="0">
                <a:solidFill>
                  <a:srgbClr val="FFC000"/>
                </a:solidFill>
              </a:rPr>
              <a:t>Hernando Cortez </a:t>
            </a:r>
            <a:r>
              <a:rPr lang="en-US" sz="2400" dirty="0" smtClean="0"/>
              <a:t>set sail for Mexico in 1619 with </a:t>
            </a:r>
            <a:r>
              <a:rPr lang="en-US" sz="2400" dirty="0" smtClean="0">
                <a:solidFill>
                  <a:srgbClr val="FFC000"/>
                </a:solidFill>
              </a:rPr>
              <a:t>600 men and 16 horses.</a:t>
            </a:r>
            <a:endParaRPr lang="en-US" sz="2400" dirty="0">
              <a:solidFill>
                <a:srgbClr val="FFC000"/>
              </a:solidFill>
            </a:endParaRPr>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424704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209800"/>
            <a:ext cx="2362200" cy="3916363"/>
          </a:xfrm>
        </p:spPr>
        <p:txBody>
          <a:bodyPr>
            <a:normAutofit/>
          </a:bodyPr>
          <a:lstStyle/>
          <a:p>
            <a:r>
              <a:rPr lang="en-US" sz="2400" dirty="0" smtClean="0">
                <a:solidFill>
                  <a:srgbClr val="FFC000"/>
                </a:solidFill>
              </a:rPr>
              <a:t>The Aztecs had traditions of a bearded white God</a:t>
            </a:r>
            <a:r>
              <a:rPr lang="en-US" sz="2400" dirty="0" smtClean="0"/>
              <a:t> so Moctezuma, the ruler of the Aztecs, invited Cortes into Tenochtitlan.</a:t>
            </a:r>
            <a:endParaRPr lang="en-US" sz="24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4061171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514600"/>
            <a:ext cx="2362200" cy="3611563"/>
          </a:xfrm>
        </p:spPr>
        <p:txBody>
          <a:bodyPr>
            <a:normAutofit/>
          </a:bodyPr>
          <a:lstStyle/>
          <a:p>
            <a:r>
              <a:rPr lang="en-US" sz="2400" dirty="0" smtClean="0"/>
              <a:t>Moctezuma quickly realized his error &amp; </a:t>
            </a:r>
            <a:r>
              <a:rPr lang="en-US" sz="2400" dirty="0" smtClean="0">
                <a:solidFill>
                  <a:srgbClr val="FFC000"/>
                </a:solidFill>
              </a:rPr>
              <a:t>the conquistadors were driven from the city.</a:t>
            </a:r>
            <a:endParaRPr lang="en-US" sz="2400" dirty="0">
              <a:solidFill>
                <a:srgbClr val="FFC000"/>
              </a:solidFill>
            </a:endParaRPr>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934029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438400"/>
            <a:ext cx="2362200" cy="3687763"/>
          </a:xfrm>
        </p:spPr>
        <p:txBody>
          <a:bodyPr>
            <a:normAutofit/>
          </a:bodyPr>
          <a:lstStyle/>
          <a:p>
            <a:r>
              <a:rPr lang="en-US" sz="2000" dirty="0" smtClean="0">
                <a:solidFill>
                  <a:srgbClr val="FFC000"/>
                </a:solidFill>
              </a:rPr>
              <a:t>Due to their cruelty, the Aztecs were hated by their conquered subjects </a:t>
            </a:r>
            <a:r>
              <a:rPr lang="en-US" sz="2000" dirty="0" smtClean="0"/>
              <a:t>and these people joined the conquistadors in an attack on the Aztecs.</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5933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133600"/>
            <a:ext cx="2362200" cy="3992563"/>
          </a:xfrm>
        </p:spPr>
        <p:txBody>
          <a:bodyPr>
            <a:normAutofit/>
          </a:bodyPr>
          <a:lstStyle/>
          <a:p>
            <a:r>
              <a:rPr lang="en-US" sz="2400" dirty="0" smtClean="0"/>
              <a:t>Tenochtitlan was captured, the Aztec empire was destroyed and Montezuma was killed, Cortes became the victory of New Spain.</a:t>
            </a:r>
            <a:endParaRPr lang="en-US" sz="24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1426708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World Spanish Empire</a:t>
            </a:r>
          </a:p>
        </p:txBody>
      </p:sp>
      <p:sp>
        <p:nvSpPr>
          <p:cNvPr id="3" name="Text Placeholder 2"/>
          <p:cNvSpPr>
            <a:spLocks noGrp="1"/>
          </p:cNvSpPr>
          <p:nvPr>
            <p:ph type="body" idx="2"/>
          </p:nvPr>
        </p:nvSpPr>
        <p:spPr>
          <a:xfrm>
            <a:off x="381000" y="2362200"/>
            <a:ext cx="2362200" cy="3763963"/>
          </a:xfrm>
        </p:spPr>
        <p:txBody>
          <a:bodyPr>
            <a:normAutofit/>
          </a:bodyPr>
          <a:lstStyle/>
          <a:p>
            <a:r>
              <a:rPr lang="en-US" sz="2000" dirty="0" smtClean="0"/>
              <a:t>Another conquistador, </a:t>
            </a:r>
            <a:r>
              <a:rPr lang="en-US" sz="2000" dirty="0" smtClean="0">
                <a:solidFill>
                  <a:srgbClr val="FFC000"/>
                </a:solidFill>
              </a:rPr>
              <a:t>Francisco Pizarro</a:t>
            </a:r>
            <a:r>
              <a:rPr lang="en-US" sz="2000" dirty="0" smtClean="0"/>
              <a:t>, sailed down the coast of South America with </a:t>
            </a:r>
            <a:r>
              <a:rPr lang="en-US" sz="2000" dirty="0" smtClean="0">
                <a:solidFill>
                  <a:srgbClr val="FFC000"/>
                </a:solidFill>
              </a:rPr>
              <a:t>200 men </a:t>
            </a:r>
            <a:r>
              <a:rPr lang="en-US" sz="2000" dirty="0" smtClean="0"/>
              <a:t>to attack the largest empire in the Americas, the Incas.</a:t>
            </a:r>
            <a:endParaRPr lang="en-US" sz="2000" dirty="0"/>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268028687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291</TotalTime>
  <Words>1035</Words>
  <Application>Microsoft Office PowerPoint</Application>
  <PresentationFormat>On-screen Show (4:3)</PresentationFormat>
  <Paragraphs>78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Day 2</vt:lpstr>
      <vt:lpstr>Objective</vt:lpstr>
      <vt:lpstr>The New World Spanish Empire</vt:lpstr>
      <vt:lpstr>The New World Spanish Empire</vt:lpstr>
      <vt:lpstr>The New World Spanish Empire</vt:lpstr>
      <vt:lpstr>The New World Spanish Empire</vt:lpstr>
      <vt:lpstr>The New World Spanish Empire</vt:lpstr>
      <vt:lpstr>The New World Spanish Empire</vt:lpstr>
      <vt:lpstr>The New World Spanish Empire</vt:lpstr>
      <vt:lpstr>The New World Spanish Empire</vt:lpstr>
      <vt:lpstr>The New World Spanish Empire</vt:lpstr>
      <vt:lpstr>The New World Spanish Empire</vt:lpstr>
      <vt:lpstr>The New World Spanish Empire</vt:lpstr>
      <vt:lpstr>The New World Spanish Empire</vt:lpstr>
      <vt:lpstr>Now Turn to the Lesson 3 Section</vt:lpstr>
      <vt:lpstr>Lesson 3</vt:lpstr>
      <vt:lpstr>Objective</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lpstr>The French, Dutch &amp; Swedes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2</dc:title>
  <dc:creator>Teacher</dc:creator>
  <cp:lastModifiedBy>Teacher</cp:lastModifiedBy>
  <cp:revision>16</cp:revision>
  <cp:lastPrinted>2015-10-05T16:51:28Z</cp:lastPrinted>
  <dcterms:created xsi:type="dcterms:W3CDTF">2015-09-29T14:44:26Z</dcterms:created>
  <dcterms:modified xsi:type="dcterms:W3CDTF">2015-10-07T13:49:18Z</dcterms:modified>
</cp:coreProperties>
</file>