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1" r:id="rId5"/>
    <p:sldId id="260" r:id="rId6"/>
    <p:sldId id="259"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60355AE-3C08-4B0C-80FC-7B732765A0AD}"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33C7A-76AB-409F-8E2F-32609DA0C46E}"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0355AE-3C08-4B0C-80FC-7B732765A0AD}"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33C7A-76AB-409F-8E2F-32609DA0C46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0355AE-3C08-4B0C-80FC-7B732765A0AD}"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33C7A-76AB-409F-8E2F-32609DA0C46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60355AE-3C08-4B0C-80FC-7B732765A0AD}"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33C7A-76AB-409F-8E2F-32609DA0C46E}"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0355AE-3C08-4B0C-80FC-7B732765A0AD}"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33C7A-76AB-409F-8E2F-32609DA0C46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0355AE-3C08-4B0C-80FC-7B732765A0AD}" type="datetimeFigureOut">
              <a:rPr lang="en-US" smtClean="0"/>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C33C7A-76AB-409F-8E2F-32609DA0C46E}"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60355AE-3C08-4B0C-80FC-7B732765A0AD}" type="datetimeFigureOut">
              <a:rPr lang="en-US" smtClean="0"/>
              <a:t>2/21/2017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C33C7A-76AB-409F-8E2F-32609DA0C46E}"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60355AE-3C08-4B0C-80FC-7B732765A0AD}" type="datetimeFigureOut">
              <a:rPr lang="en-US" smtClean="0"/>
              <a:t>2/21/2017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C33C7A-76AB-409F-8E2F-32609DA0C46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0355AE-3C08-4B0C-80FC-7B732765A0AD}" type="datetimeFigureOut">
              <a:rPr lang="en-US" smtClean="0"/>
              <a:t>2/21/2017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C33C7A-76AB-409F-8E2F-32609DA0C46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0355AE-3C08-4B0C-80FC-7B732765A0AD}" type="datetimeFigureOut">
              <a:rPr lang="en-US" smtClean="0"/>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C33C7A-76AB-409F-8E2F-32609DA0C46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0355AE-3C08-4B0C-80FC-7B732765A0AD}" type="datetimeFigureOut">
              <a:rPr lang="en-US" smtClean="0"/>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C33C7A-76AB-409F-8E2F-32609DA0C46E}"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C60355AE-3C08-4B0C-80FC-7B732765A0AD}" type="datetimeFigureOut">
              <a:rPr lang="en-US" smtClean="0"/>
              <a:t>2/21/2017</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5C33C7A-76AB-409F-8E2F-32609DA0C46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St._George,_Utah#cite_note-NOAA-8" TargetMode="External"/><Relationship Id="rId2" Type="http://schemas.openxmlformats.org/officeDocument/2006/relationships/hyperlink" Target="https://en.wikipedia.org/wiki/Precipitation"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b="1" dirty="0" smtClean="0">
                <a:latin typeface="Arial Black" panose="020B0A04020102020204" pitchFamily="34" charset="0"/>
              </a:rPr>
              <a:t>Key Geography Terms</a:t>
            </a:r>
            <a:endParaRPr lang="en-US" b="1" dirty="0">
              <a:latin typeface="Arial Black" panose="020B0A04020102020204" pitchFamily="34" charset="0"/>
            </a:endParaRPr>
          </a:p>
        </p:txBody>
      </p:sp>
      <p:sp>
        <p:nvSpPr>
          <p:cNvPr id="2" name="Title 1"/>
          <p:cNvSpPr>
            <a:spLocks noGrp="1"/>
          </p:cNvSpPr>
          <p:nvPr>
            <p:ph type="ctrTitle"/>
          </p:nvPr>
        </p:nvSpPr>
        <p:spPr>
          <a:xfrm>
            <a:off x="762000" y="1905000"/>
            <a:ext cx="7175351" cy="1793167"/>
          </a:xfrm>
        </p:spPr>
        <p:txBody>
          <a:bodyPr/>
          <a:lstStyle/>
          <a:p>
            <a:r>
              <a:rPr lang="en-US" dirty="0" smtClean="0"/>
              <a:t>Introduction to Weather:</a:t>
            </a:r>
            <a:endParaRPr lang="en-US" dirty="0"/>
          </a:p>
        </p:txBody>
      </p:sp>
    </p:spTree>
    <p:extLst>
      <p:ext uri="{BB962C8B-B14F-4D97-AF65-F5344CB8AC3E}">
        <p14:creationId xmlns:p14="http://schemas.microsoft.com/office/powerpoint/2010/main" val="2654414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3636085" cy="914399"/>
          </a:xfrm>
        </p:spPr>
        <p:txBody>
          <a:bodyPr/>
          <a:lstStyle/>
          <a:p>
            <a:r>
              <a:rPr lang="en-US" dirty="0" smtClean="0"/>
              <a:t>Weather</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191000" y="152400"/>
            <a:ext cx="4394428" cy="6318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Placeholder 3"/>
          <p:cNvSpPr>
            <a:spLocks noGrp="1"/>
          </p:cNvSpPr>
          <p:nvPr>
            <p:ph type="body" sz="half" idx="2"/>
          </p:nvPr>
        </p:nvSpPr>
        <p:spPr>
          <a:xfrm>
            <a:off x="457200" y="1447800"/>
            <a:ext cx="3388660" cy="2139518"/>
          </a:xfrm>
        </p:spPr>
        <p:txBody>
          <a:bodyPr/>
          <a:lstStyle/>
          <a:p>
            <a:r>
              <a:rPr lang="en-US" dirty="0" smtClean="0"/>
              <a:t>the state of the atmosphere at a place and time as regards to heat, dryness, sunshine, wind, rain, etc.</a:t>
            </a:r>
            <a:endParaRPr lang="en-US" dirty="0"/>
          </a:p>
        </p:txBody>
      </p:sp>
    </p:spTree>
    <p:extLst>
      <p:ext uri="{BB962C8B-B14F-4D97-AF65-F5344CB8AC3E}">
        <p14:creationId xmlns:p14="http://schemas.microsoft.com/office/powerpoint/2010/main" val="161898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1905000" cy="1162050"/>
          </a:xfrm>
        </p:spPr>
        <p:txBody>
          <a:bodyPr/>
          <a:lstStyle/>
          <a:p>
            <a:r>
              <a:rPr lang="en-US" dirty="0" smtClean="0"/>
              <a:t>Climate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75872517"/>
              </p:ext>
            </p:extLst>
          </p:nvPr>
        </p:nvGraphicFramePr>
        <p:xfrm>
          <a:off x="2667000" y="15240"/>
          <a:ext cx="6400796" cy="6842760"/>
        </p:xfrm>
        <a:graphic>
          <a:graphicData uri="http://schemas.openxmlformats.org/drawingml/2006/table">
            <a:tbl>
              <a:tblPr/>
              <a:tblGrid>
                <a:gridCol w="1344153"/>
                <a:gridCol w="390111"/>
                <a:gridCol w="390111"/>
                <a:gridCol w="390111"/>
                <a:gridCol w="390111"/>
                <a:gridCol w="390111"/>
                <a:gridCol w="390111"/>
                <a:gridCol w="390111"/>
                <a:gridCol w="390111"/>
                <a:gridCol w="390111"/>
                <a:gridCol w="390111"/>
                <a:gridCol w="390111"/>
                <a:gridCol w="390111"/>
                <a:gridCol w="375311"/>
              </a:tblGrid>
              <a:tr h="143303">
                <a:tc gridSpan="14">
                  <a:txBody>
                    <a:bodyPr/>
                    <a:lstStyle/>
                    <a:p>
                      <a:pPr algn="ctr"/>
                      <a:r>
                        <a:rPr lang="en-US" sz="600" dirty="0">
                          <a:effectLst/>
                        </a:rPr>
                        <a:t>Climate data for St. George, Utah (1981–2010 </a:t>
                      </a:r>
                      <a:r>
                        <a:rPr lang="en-US" sz="600" dirty="0" err="1">
                          <a:effectLst/>
                        </a:rPr>
                        <a:t>normals</a:t>
                      </a:r>
                      <a:r>
                        <a:rPr lang="en-US" sz="600" dirty="0">
                          <a:effectLst/>
                        </a:rPr>
                        <a:t>)</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0782">
                <a:tc>
                  <a:txBody>
                    <a:bodyPr/>
                    <a:lstStyle/>
                    <a:p>
                      <a:pPr algn="ctr"/>
                      <a:r>
                        <a:rPr lang="en-US" sz="1050">
                          <a:effectLst/>
                        </a:rPr>
                        <a:t>Month</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1050">
                          <a:effectLst/>
                        </a:rPr>
                        <a:t>Jan</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1050">
                          <a:effectLst/>
                        </a:rPr>
                        <a:t>Feb</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1050">
                          <a:effectLst/>
                        </a:rPr>
                        <a:t>Mar</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1050">
                          <a:effectLst/>
                        </a:rPr>
                        <a:t>Apr</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1050">
                          <a:effectLst/>
                        </a:rPr>
                        <a:t>May</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1050">
                          <a:effectLst/>
                        </a:rPr>
                        <a:t>Jun</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1050">
                          <a:effectLst/>
                        </a:rPr>
                        <a:t>Jul</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1050">
                          <a:effectLst/>
                        </a:rPr>
                        <a:t>Aug</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1050">
                          <a:effectLst/>
                        </a:rPr>
                        <a:t>Sep</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1050">
                          <a:effectLst/>
                        </a:rPr>
                        <a:t>Oct</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1050">
                          <a:effectLst/>
                        </a:rPr>
                        <a:t>Nov</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1050">
                          <a:effectLst/>
                        </a:rPr>
                        <a:t>Dec</a:t>
                      </a:r>
                    </a:p>
                  </a:txBody>
                  <a:tcPr marL="30645" marR="30645" marT="15322" marB="15322" anchor="ctr">
                    <a:lnL w="9525"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1050">
                          <a:effectLst/>
                        </a:rPr>
                        <a:t>Year</a:t>
                      </a:r>
                    </a:p>
                  </a:txBody>
                  <a:tcPr marL="30645" marR="30645" marT="15322" marB="15322" anchor="ctr">
                    <a:lnL w="12700"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r>
              <a:tr h="573216">
                <a:tc>
                  <a:txBody>
                    <a:bodyPr/>
                    <a:lstStyle/>
                    <a:p>
                      <a:pPr algn="ctr"/>
                      <a:r>
                        <a:rPr lang="en-US" sz="1050">
                          <a:effectLst/>
                        </a:rPr>
                        <a:t>Record high °F (°C)</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1050">
                          <a:solidFill>
                            <a:srgbClr val="000000"/>
                          </a:solidFill>
                          <a:effectLst/>
                        </a:rPr>
                        <a:t>72</a:t>
                      </a:r>
                      <a:br>
                        <a:rPr lang="en-US" sz="1050">
                          <a:solidFill>
                            <a:srgbClr val="000000"/>
                          </a:solidFill>
                          <a:effectLst/>
                        </a:rPr>
                      </a:br>
                      <a:r>
                        <a:rPr lang="en-US" sz="1050">
                          <a:solidFill>
                            <a:srgbClr val="000000"/>
                          </a:solidFill>
                          <a:effectLst/>
                        </a:rPr>
                        <a:t>(22)</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860D"/>
                    </a:solidFill>
                  </a:tcPr>
                </a:tc>
                <a:tc>
                  <a:txBody>
                    <a:bodyPr/>
                    <a:lstStyle/>
                    <a:p>
                      <a:pPr algn="ctr"/>
                      <a:r>
                        <a:rPr lang="en-US" sz="1050">
                          <a:solidFill>
                            <a:srgbClr val="000000"/>
                          </a:solidFill>
                          <a:effectLst/>
                        </a:rPr>
                        <a:t>84</a:t>
                      </a:r>
                      <a:br>
                        <a:rPr lang="en-US" sz="1050">
                          <a:solidFill>
                            <a:srgbClr val="000000"/>
                          </a:solidFill>
                          <a:effectLst/>
                        </a:rPr>
                      </a:br>
                      <a:r>
                        <a:rPr lang="en-US" sz="1050">
                          <a:solidFill>
                            <a:srgbClr val="000000"/>
                          </a:solidFill>
                          <a:effectLst/>
                        </a:rPr>
                        <a:t>(29)</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5600"/>
                    </a:solidFill>
                  </a:tcPr>
                </a:tc>
                <a:tc>
                  <a:txBody>
                    <a:bodyPr/>
                    <a:lstStyle/>
                    <a:p>
                      <a:pPr algn="ctr"/>
                      <a:r>
                        <a:rPr lang="en-US" sz="1050">
                          <a:solidFill>
                            <a:srgbClr val="000000"/>
                          </a:solidFill>
                          <a:effectLst/>
                        </a:rPr>
                        <a:t>91</a:t>
                      </a:r>
                      <a:br>
                        <a:rPr lang="en-US" sz="1050">
                          <a:solidFill>
                            <a:srgbClr val="000000"/>
                          </a:solidFill>
                          <a:effectLst/>
                        </a:rPr>
                      </a:br>
                      <a:r>
                        <a:rPr lang="en-US" sz="1050">
                          <a:solidFill>
                            <a:srgbClr val="000000"/>
                          </a:solidFill>
                          <a:effectLst/>
                        </a:rPr>
                        <a:t>(33)</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3A00"/>
                    </a:solidFill>
                  </a:tcPr>
                </a:tc>
                <a:tc>
                  <a:txBody>
                    <a:bodyPr/>
                    <a:lstStyle/>
                    <a:p>
                      <a:pPr algn="ctr"/>
                      <a:r>
                        <a:rPr lang="en-US" sz="1050">
                          <a:solidFill>
                            <a:srgbClr val="FFFFFF"/>
                          </a:solidFill>
                          <a:effectLst/>
                        </a:rPr>
                        <a:t>100</a:t>
                      </a:r>
                      <a:br>
                        <a:rPr lang="en-US" sz="1050">
                          <a:solidFill>
                            <a:srgbClr val="FFFFFF"/>
                          </a:solidFill>
                          <a:effectLst/>
                        </a:rPr>
                      </a:br>
                      <a:r>
                        <a:rPr lang="en-US" sz="1050">
                          <a:solidFill>
                            <a:srgbClr val="FFFFFF"/>
                          </a:solidFill>
                          <a:effectLst/>
                        </a:rPr>
                        <a:t>(38)</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1800"/>
                    </a:solidFill>
                  </a:tcPr>
                </a:tc>
                <a:tc>
                  <a:txBody>
                    <a:bodyPr/>
                    <a:lstStyle/>
                    <a:p>
                      <a:pPr algn="ctr"/>
                      <a:r>
                        <a:rPr lang="en-US" sz="1050">
                          <a:solidFill>
                            <a:srgbClr val="FFFFFF"/>
                          </a:solidFill>
                          <a:effectLst/>
                        </a:rPr>
                        <a:t>108</a:t>
                      </a:r>
                      <a:br>
                        <a:rPr lang="en-US" sz="1050">
                          <a:solidFill>
                            <a:srgbClr val="FFFFFF"/>
                          </a:solidFill>
                          <a:effectLst/>
                        </a:rPr>
                      </a:br>
                      <a:r>
                        <a:rPr lang="en-US" sz="1050">
                          <a:solidFill>
                            <a:srgbClr val="FFFFFF"/>
                          </a:solidFill>
                          <a:effectLst/>
                        </a:rPr>
                        <a:t>(42)</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80000"/>
                    </a:solidFill>
                  </a:tcPr>
                </a:tc>
                <a:tc>
                  <a:txBody>
                    <a:bodyPr/>
                    <a:lstStyle/>
                    <a:p>
                      <a:pPr algn="ctr"/>
                      <a:r>
                        <a:rPr lang="en-US" sz="1050">
                          <a:solidFill>
                            <a:srgbClr val="FFFFFF"/>
                          </a:solidFill>
                          <a:effectLst/>
                        </a:rPr>
                        <a:t>115</a:t>
                      </a:r>
                      <a:br>
                        <a:rPr lang="en-US" sz="1050">
                          <a:solidFill>
                            <a:srgbClr val="FFFFFF"/>
                          </a:solidFill>
                          <a:effectLst/>
                        </a:rPr>
                      </a:br>
                      <a:r>
                        <a:rPr lang="en-US" sz="1050">
                          <a:solidFill>
                            <a:srgbClr val="FFFFFF"/>
                          </a:solidFill>
                          <a:effectLst/>
                        </a:rPr>
                        <a:t>(46)</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C00000"/>
                    </a:solidFill>
                  </a:tcPr>
                </a:tc>
                <a:tc>
                  <a:txBody>
                    <a:bodyPr/>
                    <a:lstStyle/>
                    <a:p>
                      <a:pPr algn="ctr"/>
                      <a:r>
                        <a:rPr lang="en-US" sz="1050">
                          <a:solidFill>
                            <a:srgbClr val="FFFFFF"/>
                          </a:solidFill>
                          <a:effectLst/>
                        </a:rPr>
                        <a:t>118</a:t>
                      </a:r>
                      <a:br>
                        <a:rPr lang="en-US" sz="1050">
                          <a:solidFill>
                            <a:srgbClr val="FFFFFF"/>
                          </a:solidFill>
                          <a:effectLst/>
                        </a:rPr>
                      </a:br>
                      <a:r>
                        <a:rPr lang="en-US" sz="1050">
                          <a:solidFill>
                            <a:srgbClr val="FFFFFF"/>
                          </a:solidFill>
                          <a:effectLst/>
                        </a:rPr>
                        <a:t>(48)</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A50000"/>
                    </a:solidFill>
                  </a:tcPr>
                </a:tc>
                <a:tc>
                  <a:txBody>
                    <a:bodyPr/>
                    <a:lstStyle/>
                    <a:p>
                      <a:pPr algn="ctr"/>
                      <a:r>
                        <a:rPr lang="en-US" sz="1050">
                          <a:solidFill>
                            <a:srgbClr val="FFFFFF"/>
                          </a:solidFill>
                          <a:effectLst/>
                        </a:rPr>
                        <a:t>113</a:t>
                      </a:r>
                      <a:br>
                        <a:rPr lang="en-US" sz="1050">
                          <a:solidFill>
                            <a:srgbClr val="FFFFFF"/>
                          </a:solidFill>
                          <a:effectLst/>
                        </a:rPr>
                      </a:br>
                      <a:r>
                        <a:rPr lang="en-US" sz="1050">
                          <a:solidFill>
                            <a:srgbClr val="FFFFFF"/>
                          </a:solidFill>
                          <a:effectLst/>
                        </a:rPr>
                        <a:t>(45)</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CE0000"/>
                    </a:solidFill>
                  </a:tcPr>
                </a:tc>
                <a:tc>
                  <a:txBody>
                    <a:bodyPr/>
                    <a:lstStyle/>
                    <a:p>
                      <a:pPr algn="ctr"/>
                      <a:r>
                        <a:rPr lang="en-US" sz="1050">
                          <a:solidFill>
                            <a:srgbClr val="FFFFFF"/>
                          </a:solidFill>
                          <a:effectLst/>
                        </a:rPr>
                        <a:t>109</a:t>
                      </a:r>
                      <a:br>
                        <a:rPr lang="en-US" sz="1050">
                          <a:solidFill>
                            <a:srgbClr val="FFFFFF"/>
                          </a:solidFill>
                          <a:effectLst/>
                        </a:rPr>
                      </a:br>
                      <a:r>
                        <a:rPr lang="en-US" sz="1050">
                          <a:solidFill>
                            <a:srgbClr val="FFFFFF"/>
                          </a:solidFill>
                          <a:effectLst/>
                        </a:rPr>
                        <a:t>(43)</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A0000"/>
                    </a:solidFill>
                  </a:tcPr>
                </a:tc>
                <a:tc>
                  <a:txBody>
                    <a:bodyPr/>
                    <a:lstStyle/>
                    <a:p>
                      <a:pPr algn="ctr"/>
                      <a:r>
                        <a:rPr lang="en-US" sz="1050">
                          <a:solidFill>
                            <a:srgbClr val="FFFFFF"/>
                          </a:solidFill>
                          <a:effectLst/>
                        </a:rPr>
                        <a:t>107</a:t>
                      </a:r>
                      <a:br>
                        <a:rPr lang="en-US" sz="1050">
                          <a:solidFill>
                            <a:srgbClr val="FFFFFF"/>
                          </a:solidFill>
                          <a:effectLst/>
                        </a:rPr>
                      </a:br>
                      <a:r>
                        <a:rPr lang="en-US" sz="1050">
                          <a:solidFill>
                            <a:srgbClr val="FFFFFF"/>
                          </a:solidFill>
                          <a:effectLst/>
                        </a:rPr>
                        <a:t>(42)</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80000"/>
                    </a:solidFill>
                  </a:tcPr>
                </a:tc>
                <a:tc>
                  <a:txBody>
                    <a:bodyPr/>
                    <a:lstStyle/>
                    <a:p>
                      <a:pPr algn="ctr"/>
                      <a:r>
                        <a:rPr lang="en-US" sz="1050">
                          <a:solidFill>
                            <a:srgbClr val="000000"/>
                          </a:solidFill>
                          <a:effectLst/>
                        </a:rPr>
                        <a:t>88</a:t>
                      </a:r>
                      <a:br>
                        <a:rPr lang="en-US" sz="1050">
                          <a:solidFill>
                            <a:srgbClr val="000000"/>
                          </a:solidFill>
                          <a:effectLst/>
                        </a:rPr>
                      </a:br>
                      <a:r>
                        <a:rPr lang="en-US" sz="1050">
                          <a:solidFill>
                            <a:srgbClr val="000000"/>
                          </a:solidFill>
                          <a:effectLst/>
                        </a:rPr>
                        <a:t>(31)</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4800"/>
                    </a:solidFill>
                  </a:tcPr>
                </a:tc>
                <a:tc>
                  <a:txBody>
                    <a:bodyPr/>
                    <a:lstStyle/>
                    <a:p>
                      <a:pPr algn="ctr"/>
                      <a:r>
                        <a:rPr lang="en-US" sz="1050">
                          <a:solidFill>
                            <a:srgbClr val="000000"/>
                          </a:solidFill>
                          <a:effectLst/>
                        </a:rPr>
                        <a:t>75</a:t>
                      </a:r>
                      <a:br>
                        <a:rPr lang="en-US" sz="1050">
                          <a:solidFill>
                            <a:srgbClr val="000000"/>
                          </a:solidFill>
                          <a:effectLst/>
                        </a:rPr>
                      </a:br>
                      <a:r>
                        <a:rPr lang="en-US" sz="1050">
                          <a:solidFill>
                            <a:srgbClr val="000000"/>
                          </a:solidFill>
                          <a:effectLst/>
                        </a:rPr>
                        <a:t>(24)</a:t>
                      </a:r>
                    </a:p>
                  </a:txBody>
                  <a:tcPr marL="30645" marR="30645" marT="15322" marB="15322" anchor="ctr">
                    <a:lnL w="9525"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7800"/>
                    </a:solidFill>
                  </a:tcPr>
                </a:tc>
                <a:tc>
                  <a:txBody>
                    <a:bodyPr/>
                    <a:lstStyle/>
                    <a:p>
                      <a:pPr algn="ctr"/>
                      <a:r>
                        <a:rPr lang="en-US" sz="1050">
                          <a:solidFill>
                            <a:srgbClr val="FFFFFF"/>
                          </a:solidFill>
                          <a:effectLst/>
                        </a:rPr>
                        <a:t>117</a:t>
                      </a:r>
                      <a:br>
                        <a:rPr lang="en-US" sz="1050">
                          <a:solidFill>
                            <a:srgbClr val="FFFFFF"/>
                          </a:solidFill>
                          <a:effectLst/>
                        </a:rPr>
                      </a:br>
                      <a:r>
                        <a:rPr lang="en-US" sz="1050">
                          <a:solidFill>
                            <a:srgbClr val="FFFFFF"/>
                          </a:solidFill>
                          <a:effectLst/>
                        </a:rPr>
                        <a:t>(47)</a:t>
                      </a:r>
                    </a:p>
                  </a:txBody>
                  <a:tcPr marL="30645" marR="30645" marT="15322" marB="15322" anchor="ctr">
                    <a:lnL w="12700"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B30000"/>
                    </a:solidFill>
                  </a:tcPr>
                </a:tc>
              </a:tr>
              <a:tr h="573216">
                <a:tc>
                  <a:txBody>
                    <a:bodyPr/>
                    <a:lstStyle/>
                    <a:p>
                      <a:pPr algn="ctr"/>
                      <a:r>
                        <a:rPr lang="en-US" sz="1050">
                          <a:effectLst/>
                        </a:rPr>
                        <a:t>Average high °F (°C)</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1050">
                          <a:solidFill>
                            <a:srgbClr val="000000"/>
                          </a:solidFill>
                          <a:effectLst/>
                        </a:rPr>
                        <a:t>53.7</a:t>
                      </a:r>
                      <a:br>
                        <a:rPr lang="en-US" sz="1050">
                          <a:solidFill>
                            <a:srgbClr val="000000"/>
                          </a:solidFill>
                          <a:effectLst/>
                        </a:rPr>
                      </a:br>
                      <a:r>
                        <a:rPr lang="en-US" sz="1050">
                          <a:solidFill>
                            <a:srgbClr val="000000"/>
                          </a:solidFill>
                          <a:effectLst/>
                        </a:rPr>
                        <a:t>(12.1)</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CA96"/>
                    </a:solidFill>
                  </a:tcPr>
                </a:tc>
                <a:tc>
                  <a:txBody>
                    <a:bodyPr/>
                    <a:lstStyle/>
                    <a:p>
                      <a:pPr algn="ctr"/>
                      <a:r>
                        <a:rPr lang="en-US" sz="1050">
                          <a:solidFill>
                            <a:srgbClr val="000000"/>
                          </a:solidFill>
                          <a:effectLst/>
                        </a:rPr>
                        <a:t>58.8</a:t>
                      </a:r>
                      <a:br>
                        <a:rPr lang="en-US" sz="1050">
                          <a:solidFill>
                            <a:srgbClr val="000000"/>
                          </a:solidFill>
                          <a:effectLst/>
                        </a:rPr>
                      </a:br>
                      <a:r>
                        <a:rPr lang="en-US" sz="1050">
                          <a:solidFill>
                            <a:srgbClr val="000000"/>
                          </a:solidFill>
                          <a:effectLst/>
                        </a:rPr>
                        <a:t>(14.9)</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B76F"/>
                    </a:solidFill>
                  </a:tcPr>
                </a:tc>
                <a:tc>
                  <a:txBody>
                    <a:bodyPr/>
                    <a:lstStyle/>
                    <a:p>
                      <a:pPr algn="ctr"/>
                      <a:r>
                        <a:rPr lang="en-US" sz="1050">
                          <a:solidFill>
                            <a:srgbClr val="000000"/>
                          </a:solidFill>
                          <a:effectLst/>
                        </a:rPr>
                        <a:t>67.3</a:t>
                      </a:r>
                      <a:br>
                        <a:rPr lang="en-US" sz="1050">
                          <a:solidFill>
                            <a:srgbClr val="000000"/>
                          </a:solidFill>
                          <a:effectLst/>
                        </a:rPr>
                      </a:br>
                      <a:r>
                        <a:rPr lang="en-US" sz="1050">
                          <a:solidFill>
                            <a:srgbClr val="000000"/>
                          </a:solidFill>
                          <a:effectLst/>
                        </a:rPr>
                        <a:t>(19.6)</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962E"/>
                    </a:solidFill>
                  </a:tcPr>
                </a:tc>
                <a:tc>
                  <a:txBody>
                    <a:bodyPr/>
                    <a:lstStyle/>
                    <a:p>
                      <a:pPr algn="ctr"/>
                      <a:r>
                        <a:rPr lang="en-US" sz="1050" dirty="0">
                          <a:solidFill>
                            <a:srgbClr val="000000"/>
                          </a:solidFill>
                          <a:effectLst/>
                        </a:rPr>
                        <a:t>75.2</a:t>
                      </a:r>
                      <a:br>
                        <a:rPr lang="en-US" sz="1050" dirty="0">
                          <a:solidFill>
                            <a:srgbClr val="000000"/>
                          </a:solidFill>
                          <a:effectLst/>
                        </a:rPr>
                      </a:br>
                      <a:r>
                        <a:rPr lang="en-US" sz="1050" dirty="0">
                          <a:solidFill>
                            <a:srgbClr val="000000"/>
                          </a:solidFill>
                          <a:effectLst/>
                        </a:rPr>
                        <a:t>(24)</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7800"/>
                    </a:solidFill>
                  </a:tcPr>
                </a:tc>
                <a:tc>
                  <a:txBody>
                    <a:bodyPr/>
                    <a:lstStyle/>
                    <a:p>
                      <a:pPr algn="ctr"/>
                      <a:r>
                        <a:rPr lang="en-US" sz="1050">
                          <a:solidFill>
                            <a:srgbClr val="000000"/>
                          </a:solidFill>
                          <a:effectLst/>
                        </a:rPr>
                        <a:t>85.8</a:t>
                      </a:r>
                      <a:br>
                        <a:rPr lang="en-US" sz="1050">
                          <a:solidFill>
                            <a:srgbClr val="000000"/>
                          </a:solidFill>
                          <a:effectLst/>
                        </a:rPr>
                      </a:br>
                      <a:r>
                        <a:rPr lang="en-US" sz="1050">
                          <a:solidFill>
                            <a:srgbClr val="000000"/>
                          </a:solidFill>
                          <a:effectLst/>
                        </a:rPr>
                        <a:t>(29.9)</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4F00"/>
                    </a:solidFill>
                  </a:tcPr>
                </a:tc>
                <a:tc>
                  <a:txBody>
                    <a:bodyPr/>
                    <a:lstStyle/>
                    <a:p>
                      <a:pPr algn="ctr"/>
                      <a:r>
                        <a:rPr lang="en-US" sz="1050">
                          <a:solidFill>
                            <a:srgbClr val="000000"/>
                          </a:solidFill>
                          <a:effectLst/>
                        </a:rPr>
                        <a:t>95.7</a:t>
                      </a:r>
                      <a:br>
                        <a:rPr lang="en-US" sz="1050">
                          <a:solidFill>
                            <a:srgbClr val="000000"/>
                          </a:solidFill>
                          <a:effectLst/>
                        </a:rPr>
                      </a:br>
                      <a:r>
                        <a:rPr lang="en-US" sz="1050">
                          <a:solidFill>
                            <a:srgbClr val="000000"/>
                          </a:solidFill>
                          <a:effectLst/>
                        </a:rPr>
                        <a:t>(35.4)</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2A00"/>
                    </a:solidFill>
                  </a:tcPr>
                </a:tc>
                <a:tc>
                  <a:txBody>
                    <a:bodyPr/>
                    <a:lstStyle/>
                    <a:p>
                      <a:pPr algn="ctr"/>
                      <a:r>
                        <a:rPr lang="en-US" sz="1050">
                          <a:solidFill>
                            <a:srgbClr val="FFFFFF"/>
                          </a:solidFill>
                          <a:effectLst/>
                        </a:rPr>
                        <a:t>101.4</a:t>
                      </a:r>
                      <a:br>
                        <a:rPr lang="en-US" sz="1050">
                          <a:solidFill>
                            <a:srgbClr val="FFFFFF"/>
                          </a:solidFill>
                          <a:effectLst/>
                        </a:rPr>
                      </a:br>
                      <a:r>
                        <a:rPr lang="en-US" sz="1050">
                          <a:solidFill>
                            <a:srgbClr val="FFFFFF"/>
                          </a:solidFill>
                          <a:effectLst/>
                        </a:rPr>
                        <a:t>(38.6)</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1300"/>
                    </a:solidFill>
                  </a:tcPr>
                </a:tc>
                <a:tc>
                  <a:txBody>
                    <a:bodyPr/>
                    <a:lstStyle/>
                    <a:p>
                      <a:pPr algn="ctr"/>
                      <a:r>
                        <a:rPr lang="en-US" sz="1050">
                          <a:solidFill>
                            <a:srgbClr val="000000"/>
                          </a:solidFill>
                          <a:effectLst/>
                        </a:rPr>
                        <a:t>99.1</a:t>
                      </a:r>
                      <a:br>
                        <a:rPr lang="en-US" sz="1050">
                          <a:solidFill>
                            <a:srgbClr val="000000"/>
                          </a:solidFill>
                          <a:effectLst/>
                        </a:rPr>
                      </a:br>
                      <a:r>
                        <a:rPr lang="en-US" sz="1050">
                          <a:solidFill>
                            <a:srgbClr val="000000"/>
                          </a:solidFill>
                          <a:effectLst/>
                        </a:rPr>
                        <a:t>(37.3)</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1C00"/>
                    </a:solidFill>
                  </a:tcPr>
                </a:tc>
                <a:tc>
                  <a:txBody>
                    <a:bodyPr/>
                    <a:lstStyle/>
                    <a:p>
                      <a:pPr algn="ctr"/>
                      <a:r>
                        <a:rPr lang="en-US" sz="1050">
                          <a:solidFill>
                            <a:srgbClr val="000000"/>
                          </a:solidFill>
                          <a:effectLst/>
                        </a:rPr>
                        <a:t>91.7</a:t>
                      </a:r>
                      <a:br>
                        <a:rPr lang="en-US" sz="1050">
                          <a:solidFill>
                            <a:srgbClr val="000000"/>
                          </a:solidFill>
                          <a:effectLst/>
                        </a:rPr>
                      </a:br>
                      <a:r>
                        <a:rPr lang="en-US" sz="1050">
                          <a:solidFill>
                            <a:srgbClr val="000000"/>
                          </a:solidFill>
                          <a:effectLst/>
                        </a:rPr>
                        <a:t>(33.2)</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3900"/>
                    </a:solidFill>
                  </a:tcPr>
                </a:tc>
                <a:tc>
                  <a:txBody>
                    <a:bodyPr/>
                    <a:lstStyle/>
                    <a:p>
                      <a:pPr algn="ctr"/>
                      <a:r>
                        <a:rPr lang="en-US" sz="1050">
                          <a:solidFill>
                            <a:srgbClr val="000000"/>
                          </a:solidFill>
                          <a:effectLst/>
                        </a:rPr>
                        <a:t>77.7</a:t>
                      </a:r>
                      <a:br>
                        <a:rPr lang="en-US" sz="1050">
                          <a:solidFill>
                            <a:srgbClr val="000000"/>
                          </a:solidFill>
                          <a:effectLst/>
                        </a:rPr>
                      </a:br>
                      <a:r>
                        <a:rPr lang="en-US" sz="1050">
                          <a:solidFill>
                            <a:srgbClr val="000000"/>
                          </a:solidFill>
                          <a:effectLst/>
                        </a:rPr>
                        <a:t>(25.4)</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6E00"/>
                    </a:solidFill>
                  </a:tcPr>
                </a:tc>
                <a:tc>
                  <a:txBody>
                    <a:bodyPr/>
                    <a:lstStyle/>
                    <a:p>
                      <a:pPr algn="ctr"/>
                      <a:r>
                        <a:rPr lang="en-US" sz="1050">
                          <a:solidFill>
                            <a:srgbClr val="000000"/>
                          </a:solidFill>
                          <a:effectLst/>
                        </a:rPr>
                        <a:t>62.9</a:t>
                      </a:r>
                      <a:br>
                        <a:rPr lang="en-US" sz="1050">
                          <a:solidFill>
                            <a:srgbClr val="000000"/>
                          </a:solidFill>
                          <a:effectLst/>
                        </a:rPr>
                      </a:br>
                      <a:r>
                        <a:rPr lang="en-US" sz="1050">
                          <a:solidFill>
                            <a:srgbClr val="000000"/>
                          </a:solidFill>
                          <a:effectLst/>
                        </a:rPr>
                        <a:t>(17.2)</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A74F"/>
                    </a:solidFill>
                  </a:tcPr>
                </a:tc>
                <a:tc>
                  <a:txBody>
                    <a:bodyPr/>
                    <a:lstStyle/>
                    <a:p>
                      <a:pPr algn="ctr"/>
                      <a:r>
                        <a:rPr lang="en-US" sz="1050">
                          <a:solidFill>
                            <a:srgbClr val="000000"/>
                          </a:solidFill>
                          <a:effectLst/>
                        </a:rPr>
                        <a:t>51.9</a:t>
                      </a:r>
                      <a:br>
                        <a:rPr lang="en-US" sz="1050">
                          <a:solidFill>
                            <a:srgbClr val="000000"/>
                          </a:solidFill>
                          <a:effectLst/>
                        </a:rPr>
                      </a:br>
                      <a:r>
                        <a:rPr lang="en-US" sz="1050">
                          <a:solidFill>
                            <a:srgbClr val="000000"/>
                          </a:solidFill>
                          <a:effectLst/>
                        </a:rPr>
                        <a:t>(11.1)</a:t>
                      </a:r>
                    </a:p>
                  </a:txBody>
                  <a:tcPr marL="30645" marR="30645" marT="15322" marB="15322" anchor="ctr">
                    <a:lnL w="9525"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D1A4"/>
                    </a:solidFill>
                  </a:tcPr>
                </a:tc>
                <a:tc>
                  <a:txBody>
                    <a:bodyPr/>
                    <a:lstStyle/>
                    <a:p>
                      <a:pPr algn="ctr"/>
                      <a:r>
                        <a:rPr lang="en-US" sz="1050">
                          <a:solidFill>
                            <a:srgbClr val="000000"/>
                          </a:solidFill>
                          <a:effectLst/>
                        </a:rPr>
                        <a:t>76.8</a:t>
                      </a:r>
                      <a:br>
                        <a:rPr lang="en-US" sz="1050">
                          <a:solidFill>
                            <a:srgbClr val="000000"/>
                          </a:solidFill>
                          <a:effectLst/>
                        </a:rPr>
                      </a:br>
                      <a:r>
                        <a:rPr lang="en-US" sz="1050">
                          <a:solidFill>
                            <a:srgbClr val="000000"/>
                          </a:solidFill>
                          <a:effectLst/>
                        </a:rPr>
                        <a:t>(24.9)</a:t>
                      </a:r>
                    </a:p>
                  </a:txBody>
                  <a:tcPr marL="30645" marR="30645" marT="15322" marB="15322" anchor="ctr">
                    <a:lnL w="12700"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7200"/>
                    </a:solidFill>
                  </a:tcPr>
                </a:tc>
              </a:tr>
              <a:tr h="573216">
                <a:tc>
                  <a:txBody>
                    <a:bodyPr/>
                    <a:lstStyle/>
                    <a:p>
                      <a:pPr algn="ctr"/>
                      <a:r>
                        <a:rPr lang="en-US" sz="1050">
                          <a:effectLst/>
                        </a:rPr>
                        <a:t>Average low °F (°C)</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1050">
                          <a:solidFill>
                            <a:srgbClr val="000000"/>
                          </a:solidFill>
                          <a:effectLst/>
                        </a:rPr>
                        <a:t>31.0</a:t>
                      </a:r>
                      <a:br>
                        <a:rPr lang="en-US" sz="1050">
                          <a:solidFill>
                            <a:srgbClr val="000000"/>
                          </a:solidFill>
                          <a:effectLst/>
                        </a:rPr>
                      </a:br>
                      <a:r>
                        <a:rPr lang="en-US" sz="1050">
                          <a:solidFill>
                            <a:srgbClr val="000000"/>
                          </a:solidFill>
                          <a:effectLst/>
                        </a:rPr>
                        <a:t>(−0.6)</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3FF"/>
                    </a:solidFill>
                  </a:tcPr>
                </a:tc>
                <a:tc>
                  <a:txBody>
                    <a:bodyPr/>
                    <a:lstStyle/>
                    <a:p>
                      <a:pPr algn="ctr"/>
                      <a:r>
                        <a:rPr lang="en-US" sz="1050">
                          <a:solidFill>
                            <a:srgbClr val="000000"/>
                          </a:solidFill>
                          <a:effectLst/>
                        </a:rPr>
                        <a:t>35.3</a:t>
                      </a:r>
                      <a:br>
                        <a:rPr lang="en-US" sz="1050">
                          <a:solidFill>
                            <a:srgbClr val="000000"/>
                          </a:solidFill>
                          <a:effectLst/>
                        </a:rPr>
                      </a:br>
                      <a:r>
                        <a:rPr lang="en-US" sz="1050">
                          <a:solidFill>
                            <a:srgbClr val="000000"/>
                          </a:solidFill>
                          <a:effectLst/>
                        </a:rPr>
                        <a:t>(1.8)</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0F0FF"/>
                    </a:solidFill>
                  </a:tcPr>
                </a:tc>
                <a:tc>
                  <a:txBody>
                    <a:bodyPr/>
                    <a:lstStyle/>
                    <a:p>
                      <a:pPr algn="ctr"/>
                      <a:r>
                        <a:rPr lang="en-US" sz="1050">
                          <a:solidFill>
                            <a:srgbClr val="000000"/>
                          </a:solidFill>
                          <a:effectLst/>
                        </a:rPr>
                        <a:t>41.6</a:t>
                      </a:r>
                      <a:br>
                        <a:rPr lang="en-US" sz="1050">
                          <a:solidFill>
                            <a:srgbClr val="000000"/>
                          </a:solidFill>
                          <a:effectLst/>
                        </a:rPr>
                      </a:br>
                      <a:r>
                        <a:rPr lang="en-US" sz="1050">
                          <a:solidFill>
                            <a:srgbClr val="000000"/>
                          </a:solidFill>
                          <a:effectLst/>
                        </a:rPr>
                        <a:t>(5.3)</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9F3"/>
                    </a:solidFill>
                  </a:tcPr>
                </a:tc>
                <a:tc>
                  <a:txBody>
                    <a:bodyPr/>
                    <a:lstStyle/>
                    <a:p>
                      <a:pPr algn="ctr"/>
                      <a:r>
                        <a:rPr lang="en-US" sz="1050">
                          <a:solidFill>
                            <a:srgbClr val="000000"/>
                          </a:solidFill>
                          <a:effectLst/>
                        </a:rPr>
                        <a:t>48.7</a:t>
                      </a:r>
                      <a:br>
                        <a:rPr lang="en-US" sz="1050">
                          <a:solidFill>
                            <a:srgbClr val="000000"/>
                          </a:solidFill>
                          <a:effectLst/>
                        </a:rPr>
                      </a:br>
                      <a:r>
                        <a:rPr lang="en-US" sz="1050">
                          <a:solidFill>
                            <a:srgbClr val="000000"/>
                          </a:solidFill>
                          <a:effectLst/>
                        </a:rPr>
                        <a:t>(9.3)</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DDBC"/>
                    </a:solidFill>
                  </a:tcPr>
                </a:tc>
                <a:tc>
                  <a:txBody>
                    <a:bodyPr/>
                    <a:lstStyle/>
                    <a:p>
                      <a:pPr algn="ctr"/>
                      <a:r>
                        <a:rPr lang="en-US" sz="1050">
                          <a:solidFill>
                            <a:srgbClr val="000000"/>
                          </a:solidFill>
                          <a:effectLst/>
                        </a:rPr>
                        <a:t>58.7</a:t>
                      </a:r>
                      <a:br>
                        <a:rPr lang="en-US" sz="1050">
                          <a:solidFill>
                            <a:srgbClr val="000000"/>
                          </a:solidFill>
                          <a:effectLst/>
                        </a:rPr>
                      </a:br>
                      <a:r>
                        <a:rPr lang="en-US" sz="1050">
                          <a:solidFill>
                            <a:srgbClr val="000000"/>
                          </a:solidFill>
                          <a:effectLst/>
                        </a:rPr>
                        <a:t>(14.8)</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B871"/>
                    </a:solidFill>
                  </a:tcPr>
                </a:tc>
                <a:tc>
                  <a:txBody>
                    <a:bodyPr/>
                    <a:lstStyle/>
                    <a:p>
                      <a:pPr algn="ctr"/>
                      <a:r>
                        <a:rPr lang="en-US" sz="1050">
                          <a:solidFill>
                            <a:srgbClr val="000000"/>
                          </a:solidFill>
                          <a:effectLst/>
                        </a:rPr>
                        <a:t>67.3</a:t>
                      </a:r>
                      <a:br>
                        <a:rPr lang="en-US" sz="1050">
                          <a:solidFill>
                            <a:srgbClr val="000000"/>
                          </a:solidFill>
                          <a:effectLst/>
                        </a:rPr>
                      </a:br>
                      <a:r>
                        <a:rPr lang="en-US" sz="1050">
                          <a:solidFill>
                            <a:srgbClr val="000000"/>
                          </a:solidFill>
                          <a:effectLst/>
                        </a:rPr>
                        <a:t>(19.6)</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962E"/>
                    </a:solidFill>
                  </a:tcPr>
                </a:tc>
                <a:tc>
                  <a:txBody>
                    <a:bodyPr/>
                    <a:lstStyle/>
                    <a:p>
                      <a:pPr algn="ctr"/>
                      <a:r>
                        <a:rPr lang="en-US" sz="1050">
                          <a:solidFill>
                            <a:srgbClr val="000000"/>
                          </a:solidFill>
                          <a:effectLst/>
                        </a:rPr>
                        <a:t>74.5</a:t>
                      </a:r>
                      <a:br>
                        <a:rPr lang="en-US" sz="1050">
                          <a:solidFill>
                            <a:srgbClr val="000000"/>
                          </a:solidFill>
                          <a:effectLst/>
                        </a:rPr>
                      </a:br>
                      <a:r>
                        <a:rPr lang="en-US" sz="1050">
                          <a:solidFill>
                            <a:srgbClr val="000000"/>
                          </a:solidFill>
                          <a:effectLst/>
                        </a:rPr>
                        <a:t>(23.6)</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7B00"/>
                    </a:solidFill>
                  </a:tcPr>
                </a:tc>
                <a:tc>
                  <a:txBody>
                    <a:bodyPr/>
                    <a:lstStyle/>
                    <a:p>
                      <a:pPr algn="ctr"/>
                      <a:r>
                        <a:rPr lang="en-US" sz="1050">
                          <a:solidFill>
                            <a:srgbClr val="000000"/>
                          </a:solidFill>
                          <a:effectLst/>
                        </a:rPr>
                        <a:t>72.8</a:t>
                      </a:r>
                      <a:br>
                        <a:rPr lang="en-US" sz="1050">
                          <a:solidFill>
                            <a:srgbClr val="000000"/>
                          </a:solidFill>
                          <a:effectLst/>
                        </a:rPr>
                      </a:br>
                      <a:r>
                        <a:rPr lang="en-US" sz="1050">
                          <a:solidFill>
                            <a:srgbClr val="000000"/>
                          </a:solidFill>
                          <a:effectLst/>
                        </a:rPr>
                        <a:t>(22.7)</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8104"/>
                    </a:solidFill>
                  </a:tcPr>
                </a:tc>
                <a:tc>
                  <a:txBody>
                    <a:bodyPr/>
                    <a:lstStyle/>
                    <a:p>
                      <a:pPr algn="ctr"/>
                      <a:r>
                        <a:rPr lang="en-US" sz="1050">
                          <a:solidFill>
                            <a:srgbClr val="000000"/>
                          </a:solidFill>
                          <a:effectLst/>
                        </a:rPr>
                        <a:t>63.2</a:t>
                      </a:r>
                      <a:br>
                        <a:rPr lang="en-US" sz="1050">
                          <a:solidFill>
                            <a:srgbClr val="000000"/>
                          </a:solidFill>
                          <a:effectLst/>
                        </a:rPr>
                      </a:br>
                      <a:r>
                        <a:rPr lang="en-US" sz="1050">
                          <a:solidFill>
                            <a:srgbClr val="000000"/>
                          </a:solidFill>
                          <a:effectLst/>
                        </a:rPr>
                        <a:t>(17.3)</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A64E"/>
                    </a:solidFill>
                  </a:tcPr>
                </a:tc>
                <a:tc>
                  <a:txBody>
                    <a:bodyPr/>
                    <a:lstStyle/>
                    <a:p>
                      <a:pPr algn="ctr"/>
                      <a:r>
                        <a:rPr lang="en-US" sz="1050">
                          <a:solidFill>
                            <a:srgbClr val="000000"/>
                          </a:solidFill>
                          <a:effectLst/>
                        </a:rPr>
                        <a:t>49.7</a:t>
                      </a:r>
                      <a:br>
                        <a:rPr lang="en-US" sz="1050">
                          <a:solidFill>
                            <a:srgbClr val="000000"/>
                          </a:solidFill>
                          <a:effectLst/>
                        </a:rPr>
                      </a:br>
                      <a:r>
                        <a:rPr lang="en-US" sz="1050">
                          <a:solidFill>
                            <a:srgbClr val="000000"/>
                          </a:solidFill>
                          <a:effectLst/>
                        </a:rPr>
                        <a:t>(9.8)</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DAB5"/>
                    </a:solidFill>
                  </a:tcPr>
                </a:tc>
                <a:tc>
                  <a:txBody>
                    <a:bodyPr/>
                    <a:lstStyle/>
                    <a:p>
                      <a:pPr algn="ctr"/>
                      <a:r>
                        <a:rPr lang="en-US" sz="1050">
                          <a:solidFill>
                            <a:srgbClr val="000000"/>
                          </a:solidFill>
                          <a:effectLst/>
                        </a:rPr>
                        <a:t>38.0</a:t>
                      </a:r>
                      <a:br>
                        <a:rPr lang="en-US" sz="1050">
                          <a:solidFill>
                            <a:srgbClr val="000000"/>
                          </a:solidFill>
                          <a:effectLst/>
                        </a:rPr>
                      </a:br>
                      <a:r>
                        <a:rPr lang="en-US" sz="1050">
                          <a:solidFill>
                            <a:srgbClr val="000000"/>
                          </a:solidFill>
                          <a:effectLst/>
                        </a:rPr>
                        <a:t>(3.3)</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8F8FF"/>
                    </a:solidFill>
                  </a:tcPr>
                </a:tc>
                <a:tc>
                  <a:txBody>
                    <a:bodyPr/>
                    <a:lstStyle/>
                    <a:p>
                      <a:pPr algn="ctr"/>
                      <a:r>
                        <a:rPr lang="en-US" sz="1050">
                          <a:solidFill>
                            <a:srgbClr val="000000"/>
                          </a:solidFill>
                          <a:effectLst/>
                        </a:rPr>
                        <a:t>30.6</a:t>
                      </a:r>
                      <a:br>
                        <a:rPr lang="en-US" sz="1050">
                          <a:solidFill>
                            <a:srgbClr val="000000"/>
                          </a:solidFill>
                          <a:effectLst/>
                        </a:rPr>
                      </a:br>
                      <a:r>
                        <a:rPr lang="en-US" sz="1050">
                          <a:solidFill>
                            <a:srgbClr val="000000"/>
                          </a:solidFill>
                          <a:effectLst/>
                        </a:rPr>
                        <a:t>(−0.8)</a:t>
                      </a:r>
                    </a:p>
                  </a:txBody>
                  <a:tcPr marL="30645" marR="30645" marT="15322" marB="15322" anchor="ctr">
                    <a:lnL w="9525"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2E2FF"/>
                    </a:solidFill>
                  </a:tcPr>
                </a:tc>
                <a:tc>
                  <a:txBody>
                    <a:bodyPr/>
                    <a:lstStyle/>
                    <a:p>
                      <a:pPr algn="ctr"/>
                      <a:r>
                        <a:rPr lang="en-US" sz="1050">
                          <a:solidFill>
                            <a:srgbClr val="000000"/>
                          </a:solidFill>
                          <a:effectLst/>
                        </a:rPr>
                        <a:t>51.0</a:t>
                      </a:r>
                      <a:br>
                        <a:rPr lang="en-US" sz="1050">
                          <a:solidFill>
                            <a:srgbClr val="000000"/>
                          </a:solidFill>
                          <a:effectLst/>
                        </a:rPr>
                      </a:br>
                      <a:r>
                        <a:rPr lang="en-US" sz="1050">
                          <a:solidFill>
                            <a:srgbClr val="000000"/>
                          </a:solidFill>
                          <a:effectLst/>
                        </a:rPr>
                        <a:t>(10.6)</a:t>
                      </a:r>
                    </a:p>
                  </a:txBody>
                  <a:tcPr marL="30645" marR="30645" marT="15322" marB="15322" anchor="ctr">
                    <a:lnL w="12700"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D4AA"/>
                    </a:solidFill>
                  </a:tcPr>
                </a:tc>
              </a:tr>
              <a:tr h="573216">
                <a:tc>
                  <a:txBody>
                    <a:bodyPr/>
                    <a:lstStyle/>
                    <a:p>
                      <a:pPr algn="ctr"/>
                      <a:r>
                        <a:rPr lang="en-US" sz="1050">
                          <a:effectLst/>
                        </a:rPr>
                        <a:t>Record low °F (°C)</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1050">
                          <a:solidFill>
                            <a:srgbClr val="FFFFFF"/>
                          </a:solidFill>
                          <a:effectLst/>
                        </a:rPr>
                        <a:t>−11</a:t>
                      </a:r>
                      <a:br>
                        <a:rPr lang="en-US" sz="1050">
                          <a:solidFill>
                            <a:srgbClr val="FFFFFF"/>
                          </a:solidFill>
                          <a:effectLst/>
                        </a:rPr>
                      </a:br>
                      <a:r>
                        <a:rPr lang="en-US" sz="1050">
                          <a:solidFill>
                            <a:srgbClr val="FFFFFF"/>
                          </a:solidFill>
                          <a:effectLst/>
                        </a:rPr>
                        <a:t>(−24)</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6565FF"/>
                    </a:solidFill>
                  </a:tcPr>
                </a:tc>
                <a:tc>
                  <a:txBody>
                    <a:bodyPr/>
                    <a:lstStyle/>
                    <a:p>
                      <a:pPr algn="ctr"/>
                      <a:r>
                        <a:rPr lang="en-US" sz="1050">
                          <a:solidFill>
                            <a:srgbClr val="000000"/>
                          </a:solidFill>
                          <a:effectLst/>
                        </a:rPr>
                        <a:t>1</a:t>
                      </a:r>
                      <a:br>
                        <a:rPr lang="en-US" sz="1050">
                          <a:solidFill>
                            <a:srgbClr val="000000"/>
                          </a:solidFill>
                          <a:effectLst/>
                        </a:rPr>
                      </a:br>
                      <a:r>
                        <a:rPr lang="en-US" sz="1050">
                          <a:solidFill>
                            <a:srgbClr val="000000"/>
                          </a:solidFill>
                          <a:effectLst/>
                        </a:rPr>
                        <a:t>(−17)</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8A8AFF"/>
                    </a:solidFill>
                  </a:tcPr>
                </a:tc>
                <a:tc>
                  <a:txBody>
                    <a:bodyPr/>
                    <a:lstStyle/>
                    <a:p>
                      <a:pPr algn="ctr"/>
                      <a:r>
                        <a:rPr lang="en-US" sz="1050">
                          <a:solidFill>
                            <a:srgbClr val="000000"/>
                          </a:solidFill>
                          <a:effectLst/>
                        </a:rPr>
                        <a:t>12</a:t>
                      </a:r>
                      <a:br>
                        <a:rPr lang="en-US" sz="1050">
                          <a:solidFill>
                            <a:srgbClr val="000000"/>
                          </a:solidFill>
                          <a:effectLst/>
                        </a:rPr>
                      </a:br>
                      <a:r>
                        <a:rPr lang="en-US" sz="1050">
                          <a:solidFill>
                            <a:srgbClr val="000000"/>
                          </a:solidFill>
                          <a:effectLst/>
                        </a:rPr>
                        <a:t>(−11)</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ABABFF"/>
                    </a:solidFill>
                  </a:tcPr>
                </a:tc>
                <a:tc>
                  <a:txBody>
                    <a:bodyPr/>
                    <a:lstStyle/>
                    <a:p>
                      <a:pPr algn="ctr"/>
                      <a:r>
                        <a:rPr lang="en-US" sz="1050">
                          <a:solidFill>
                            <a:srgbClr val="000000"/>
                          </a:solidFill>
                          <a:effectLst/>
                        </a:rPr>
                        <a:t>18</a:t>
                      </a:r>
                      <a:br>
                        <a:rPr lang="en-US" sz="1050">
                          <a:solidFill>
                            <a:srgbClr val="000000"/>
                          </a:solidFill>
                          <a:effectLst/>
                        </a:rPr>
                      </a:br>
                      <a:r>
                        <a:rPr lang="en-US" sz="1050">
                          <a:solidFill>
                            <a:srgbClr val="000000"/>
                          </a:solidFill>
                          <a:effectLst/>
                        </a:rPr>
                        <a:t>(−8)</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BBBBFF"/>
                    </a:solidFill>
                  </a:tcPr>
                </a:tc>
                <a:tc>
                  <a:txBody>
                    <a:bodyPr/>
                    <a:lstStyle/>
                    <a:p>
                      <a:pPr algn="ctr"/>
                      <a:r>
                        <a:rPr lang="en-US" sz="1050">
                          <a:solidFill>
                            <a:srgbClr val="000000"/>
                          </a:solidFill>
                          <a:effectLst/>
                        </a:rPr>
                        <a:t>20</a:t>
                      </a:r>
                      <a:br>
                        <a:rPr lang="en-US" sz="1050">
                          <a:solidFill>
                            <a:srgbClr val="000000"/>
                          </a:solidFill>
                          <a:effectLst/>
                        </a:rPr>
                      </a:br>
                      <a:r>
                        <a:rPr lang="en-US" sz="1050">
                          <a:solidFill>
                            <a:srgbClr val="000000"/>
                          </a:solidFill>
                          <a:effectLst/>
                        </a:rPr>
                        <a:t>(−7)</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C0C0FF"/>
                    </a:solidFill>
                  </a:tcPr>
                </a:tc>
                <a:tc>
                  <a:txBody>
                    <a:bodyPr/>
                    <a:lstStyle/>
                    <a:p>
                      <a:pPr algn="ctr"/>
                      <a:r>
                        <a:rPr lang="en-US" sz="1050">
                          <a:solidFill>
                            <a:srgbClr val="000000"/>
                          </a:solidFill>
                          <a:effectLst/>
                        </a:rPr>
                        <a:t>35</a:t>
                      </a:r>
                      <a:br>
                        <a:rPr lang="en-US" sz="1050">
                          <a:solidFill>
                            <a:srgbClr val="000000"/>
                          </a:solidFill>
                          <a:effectLst/>
                        </a:rPr>
                      </a:br>
                      <a:r>
                        <a:rPr lang="en-US" sz="1050">
                          <a:solidFill>
                            <a:srgbClr val="000000"/>
                          </a:solidFill>
                          <a:effectLst/>
                        </a:rPr>
                        <a:t>(2)</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1F1FF"/>
                    </a:solidFill>
                  </a:tcPr>
                </a:tc>
                <a:tc>
                  <a:txBody>
                    <a:bodyPr/>
                    <a:lstStyle/>
                    <a:p>
                      <a:pPr algn="ctr"/>
                      <a:r>
                        <a:rPr lang="en-US" sz="1050">
                          <a:solidFill>
                            <a:srgbClr val="000000"/>
                          </a:solidFill>
                          <a:effectLst/>
                        </a:rPr>
                        <a:t>41</a:t>
                      </a:r>
                      <a:br>
                        <a:rPr lang="en-US" sz="1050">
                          <a:solidFill>
                            <a:srgbClr val="000000"/>
                          </a:solidFill>
                          <a:effectLst/>
                        </a:rPr>
                      </a:br>
                      <a:r>
                        <a:rPr lang="en-US" sz="1050">
                          <a:solidFill>
                            <a:srgbClr val="000000"/>
                          </a:solidFill>
                          <a:effectLst/>
                        </a:rPr>
                        <a:t>(5)</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BF8"/>
                    </a:solidFill>
                  </a:tcPr>
                </a:tc>
                <a:tc>
                  <a:txBody>
                    <a:bodyPr/>
                    <a:lstStyle/>
                    <a:p>
                      <a:pPr algn="ctr"/>
                      <a:r>
                        <a:rPr lang="en-US" sz="1050">
                          <a:solidFill>
                            <a:srgbClr val="000000"/>
                          </a:solidFill>
                          <a:effectLst/>
                        </a:rPr>
                        <a:t>43</a:t>
                      </a:r>
                      <a:br>
                        <a:rPr lang="en-US" sz="1050">
                          <a:solidFill>
                            <a:srgbClr val="000000"/>
                          </a:solidFill>
                          <a:effectLst/>
                        </a:rPr>
                      </a:br>
                      <a:r>
                        <a:rPr lang="en-US" sz="1050">
                          <a:solidFill>
                            <a:srgbClr val="000000"/>
                          </a:solidFill>
                          <a:effectLst/>
                        </a:rPr>
                        <a:t>(6)</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4EA"/>
                    </a:solidFill>
                  </a:tcPr>
                </a:tc>
                <a:tc>
                  <a:txBody>
                    <a:bodyPr/>
                    <a:lstStyle/>
                    <a:p>
                      <a:pPr algn="ctr"/>
                      <a:r>
                        <a:rPr lang="en-US" sz="1050">
                          <a:solidFill>
                            <a:srgbClr val="000000"/>
                          </a:solidFill>
                          <a:effectLst/>
                        </a:rPr>
                        <a:t>25</a:t>
                      </a:r>
                      <a:br>
                        <a:rPr lang="en-US" sz="1050">
                          <a:solidFill>
                            <a:srgbClr val="000000"/>
                          </a:solidFill>
                          <a:effectLst/>
                        </a:rPr>
                      </a:br>
                      <a:r>
                        <a:rPr lang="en-US" sz="1050">
                          <a:solidFill>
                            <a:srgbClr val="000000"/>
                          </a:solidFill>
                          <a:effectLst/>
                        </a:rPr>
                        <a:t>(−4)</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D1D1FF"/>
                    </a:solidFill>
                  </a:tcPr>
                </a:tc>
                <a:tc>
                  <a:txBody>
                    <a:bodyPr/>
                    <a:lstStyle/>
                    <a:p>
                      <a:pPr algn="ctr"/>
                      <a:r>
                        <a:rPr lang="en-US" sz="1050">
                          <a:solidFill>
                            <a:srgbClr val="000000"/>
                          </a:solidFill>
                          <a:effectLst/>
                        </a:rPr>
                        <a:t>20</a:t>
                      </a:r>
                      <a:br>
                        <a:rPr lang="en-US" sz="1050">
                          <a:solidFill>
                            <a:srgbClr val="000000"/>
                          </a:solidFill>
                          <a:effectLst/>
                        </a:rPr>
                      </a:br>
                      <a:r>
                        <a:rPr lang="en-US" sz="1050">
                          <a:solidFill>
                            <a:srgbClr val="000000"/>
                          </a:solidFill>
                          <a:effectLst/>
                        </a:rPr>
                        <a:t>(−7)</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C0C0FF"/>
                    </a:solidFill>
                  </a:tcPr>
                </a:tc>
                <a:tc>
                  <a:txBody>
                    <a:bodyPr/>
                    <a:lstStyle/>
                    <a:p>
                      <a:pPr algn="ctr"/>
                      <a:r>
                        <a:rPr lang="en-US" sz="1050">
                          <a:solidFill>
                            <a:srgbClr val="000000"/>
                          </a:solidFill>
                          <a:effectLst/>
                        </a:rPr>
                        <a:t>4</a:t>
                      </a:r>
                      <a:br>
                        <a:rPr lang="en-US" sz="1050">
                          <a:solidFill>
                            <a:srgbClr val="000000"/>
                          </a:solidFill>
                          <a:effectLst/>
                        </a:rPr>
                      </a:br>
                      <a:r>
                        <a:rPr lang="en-US" sz="1050">
                          <a:solidFill>
                            <a:srgbClr val="000000"/>
                          </a:solidFill>
                          <a:effectLst/>
                        </a:rPr>
                        <a:t>(−16)</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9090FF"/>
                    </a:solidFill>
                  </a:tcPr>
                </a:tc>
                <a:tc>
                  <a:txBody>
                    <a:bodyPr/>
                    <a:lstStyle/>
                    <a:p>
                      <a:pPr algn="ctr"/>
                      <a:r>
                        <a:rPr lang="en-US" sz="1050" dirty="0">
                          <a:solidFill>
                            <a:srgbClr val="000000"/>
                          </a:solidFill>
                          <a:effectLst/>
                        </a:rPr>
                        <a:t>−4</a:t>
                      </a:r>
                      <a:br>
                        <a:rPr lang="en-US" sz="1050" dirty="0">
                          <a:solidFill>
                            <a:srgbClr val="000000"/>
                          </a:solidFill>
                          <a:effectLst/>
                        </a:rPr>
                      </a:br>
                      <a:r>
                        <a:rPr lang="en-US" sz="1050" dirty="0">
                          <a:solidFill>
                            <a:srgbClr val="000000"/>
                          </a:solidFill>
                          <a:effectLst/>
                        </a:rPr>
                        <a:t>(−20)</a:t>
                      </a:r>
                    </a:p>
                  </a:txBody>
                  <a:tcPr marL="30645" marR="30645" marT="15322" marB="15322" anchor="ctr">
                    <a:lnL w="9525"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7A7AFF"/>
                    </a:solidFill>
                  </a:tcPr>
                </a:tc>
                <a:tc>
                  <a:txBody>
                    <a:bodyPr/>
                    <a:lstStyle/>
                    <a:p>
                      <a:pPr algn="ctr"/>
                      <a:r>
                        <a:rPr lang="en-US" sz="1050">
                          <a:solidFill>
                            <a:srgbClr val="FFFFFF"/>
                          </a:solidFill>
                          <a:effectLst/>
                        </a:rPr>
                        <a:t>−11</a:t>
                      </a:r>
                      <a:br>
                        <a:rPr lang="en-US" sz="1050">
                          <a:solidFill>
                            <a:srgbClr val="FFFFFF"/>
                          </a:solidFill>
                          <a:effectLst/>
                        </a:rPr>
                      </a:br>
                      <a:r>
                        <a:rPr lang="en-US" sz="1050">
                          <a:solidFill>
                            <a:srgbClr val="FFFFFF"/>
                          </a:solidFill>
                          <a:effectLst/>
                        </a:rPr>
                        <a:t>(−24)</a:t>
                      </a:r>
                    </a:p>
                  </a:txBody>
                  <a:tcPr marL="30645" marR="30645" marT="15322" marB="15322" anchor="ctr">
                    <a:lnL w="12700"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6565FF"/>
                    </a:solidFill>
                  </a:tcPr>
                </a:tc>
              </a:tr>
              <a:tr h="1003127">
                <a:tc>
                  <a:txBody>
                    <a:bodyPr/>
                    <a:lstStyle/>
                    <a:p>
                      <a:pPr algn="ctr"/>
                      <a:r>
                        <a:rPr lang="en-US" sz="1050">
                          <a:effectLst/>
                        </a:rPr>
                        <a:t>Average</a:t>
                      </a:r>
                      <a:r>
                        <a:rPr lang="en-US" sz="1050" u="none" strike="noStrike">
                          <a:solidFill>
                            <a:srgbClr val="0B0080"/>
                          </a:solidFill>
                          <a:effectLst/>
                          <a:hlinkClick r:id="rId2" tooltip="Precipitation"/>
                        </a:rPr>
                        <a:t>precipitation</a:t>
                      </a:r>
                      <a:r>
                        <a:rPr lang="en-US" sz="1050">
                          <a:effectLst/>
                        </a:rPr>
                        <a:t>inches (mm)</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1050">
                          <a:solidFill>
                            <a:srgbClr val="000000"/>
                          </a:solidFill>
                          <a:effectLst/>
                        </a:rPr>
                        <a:t>1.38</a:t>
                      </a:r>
                      <a:br>
                        <a:rPr lang="en-US" sz="1050">
                          <a:solidFill>
                            <a:srgbClr val="000000"/>
                          </a:solidFill>
                          <a:effectLst/>
                        </a:rPr>
                      </a:br>
                      <a:r>
                        <a:rPr lang="en-US" sz="1050">
                          <a:solidFill>
                            <a:srgbClr val="000000"/>
                          </a:solidFill>
                          <a:effectLst/>
                        </a:rPr>
                        <a:t>(35.1)</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CAFFCA"/>
                    </a:solidFill>
                  </a:tcPr>
                </a:tc>
                <a:tc>
                  <a:txBody>
                    <a:bodyPr/>
                    <a:lstStyle/>
                    <a:p>
                      <a:pPr algn="ctr"/>
                      <a:r>
                        <a:rPr lang="en-US" sz="1050">
                          <a:solidFill>
                            <a:srgbClr val="000000"/>
                          </a:solidFill>
                          <a:effectLst/>
                        </a:rPr>
                        <a:t>1.26</a:t>
                      </a:r>
                      <a:br>
                        <a:rPr lang="en-US" sz="1050">
                          <a:solidFill>
                            <a:srgbClr val="000000"/>
                          </a:solidFill>
                          <a:effectLst/>
                        </a:rPr>
                      </a:br>
                      <a:r>
                        <a:rPr lang="en-US" sz="1050">
                          <a:solidFill>
                            <a:srgbClr val="000000"/>
                          </a:solidFill>
                          <a:effectLst/>
                        </a:rPr>
                        <a:t>(32)</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CAFFCA"/>
                    </a:solidFill>
                  </a:tcPr>
                </a:tc>
                <a:tc>
                  <a:txBody>
                    <a:bodyPr/>
                    <a:lstStyle/>
                    <a:p>
                      <a:pPr algn="ctr"/>
                      <a:r>
                        <a:rPr lang="en-US" sz="1050">
                          <a:solidFill>
                            <a:srgbClr val="000000"/>
                          </a:solidFill>
                          <a:effectLst/>
                        </a:rPr>
                        <a:t>1.18</a:t>
                      </a:r>
                      <a:br>
                        <a:rPr lang="en-US" sz="1050">
                          <a:solidFill>
                            <a:srgbClr val="000000"/>
                          </a:solidFill>
                          <a:effectLst/>
                        </a:rPr>
                      </a:br>
                      <a:r>
                        <a:rPr lang="en-US" sz="1050">
                          <a:solidFill>
                            <a:srgbClr val="000000"/>
                          </a:solidFill>
                          <a:effectLst/>
                        </a:rPr>
                        <a:t>(30)</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D2FFD2"/>
                    </a:solidFill>
                  </a:tcPr>
                </a:tc>
                <a:tc>
                  <a:txBody>
                    <a:bodyPr/>
                    <a:lstStyle/>
                    <a:p>
                      <a:pPr algn="ctr"/>
                      <a:r>
                        <a:rPr lang="en-US" sz="1050">
                          <a:solidFill>
                            <a:srgbClr val="000000"/>
                          </a:solidFill>
                          <a:effectLst/>
                        </a:rPr>
                        <a:t>.55</a:t>
                      </a:r>
                      <a:br>
                        <a:rPr lang="en-US" sz="1050">
                          <a:solidFill>
                            <a:srgbClr val="000000"/>
                          </a:solidFill>
                          <a:effectLst/>
                        </a:rPr>
                      </a:br>
                      <a:r>
                        <a:rPr lang="en-US" sz="1050">
                          <a:solidFill>
                            <a:srgbClr val="000000"/>
                          </a:solidFill>
                          <a:effectLst/>
                        </a:rPr>
                        <a:t>(14)</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9FFE9"/>
                    </a:solidFill>
                  </a:tcPr>
                </a:tc>
                <a:tc>
                  <a:txBody>
                    <a:bodyPr/>
                    <a:lstStyle/>
                    <a:p>
                      <a:pPr algn="ctr"/>
                      <a:r>
                        <a:rPr lang="en-US" sz="1050">
                          <a:solidFill>
                            <a:srgbClr val="000000"/>
                          </a:solidFill>
                          <a:effectLst/>
                        </a:rPr>
                        <a:t>.21</a:t>
                      </a:r>
                      <a:br>
                        <a:rPr lang="en-US" sz="1050">
                          <a:solidFill>
                            <a:srgbClr val="000000"/>
                          </a:solidFill>
                          <a:effectLst/>
                        </a:rPr>
                      </a:br>
                      <a:r>
                        <a:rPr lang="en-US" sz="1050">
                          <a:solidFill>
                            <a:srgbClr val="000000"/>
                          </a:solidFill>
                          <a:effectLst/>
                        </a:rPr>
                        <a:t>(5.3)</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7FFF7"/>
                    </a:solidFill>
                  </a:tcPr>
                </a:tc>
                <a:tc>
                  <a:txBody>
                    <a:bodyPr/>
                    <a:lstStyle/>
                    <a:p>
                      <a:pPr algn="ctr"/>
                      <a:r>
                        <a:rPr lang="en-US" sz="1050">
                          <a:solidFill>
                            <a:srgbClr val="000000"/>
                          </a:solidFill>
                          <a:effectLst/>
                        </a:rPr>
                        <a:t>.17</a:t>
                      </a:r>
                      <a:br>
                        <a:rPr lang="en-US" sz="1050">
                          <a:solidFill>
                            <a:srgbClr val="000000"/>
                          </a:solidFill>
                          <a:effectLst/>
                        </a:rPr>
                      </a:br>
                      <a:r>
                        <a:rPr lang="en-US" sz="1050">
                          <a:solidFill>
                            <a:srgbClr val="000000"/>
                          </a:solidFill>
                          <a:effectLst/>
                        </a:rPr>
                        <a:t>(4.3)</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8FFF8"/>
                    </a:solidFill>
                  </a:tcPr>
                </a:tc>
                <a:tc>
                  <a:txBody>
                    <a:bodyPr/>
                    <a:lstStyle/>
                    <a:p>
                      <a:pPr algn="ctr"/>
                      <a:r>
                        <a:rPr lang="en-US" sz="1050">
                          <a:solidFill>
                            <a:srgbClr val="000000"/>
                          </a:solidFill>
                          <a:effectLst/>
                        </a:rPr>
                        <a:t>.48</a:t>
                      </a:r>
                      <a:br>
                        <a:rPr lang="en-US" sz="1050">
                          <a:solidFill>
                            <a:srgbClr val="000000"/>
                          </a:solidFill>
                          <a:effectLst/>
                        </a:rPr>
                      </a:br>
                      <a:r>
                        <a:rPr lang="en-US" sz="1050">
                          <a:solidFill>
                            <a:srgbClr val="000000"/>
                          </a:solidFill>
                          <a:effectLst/>
                        </a:rPr>
                        <a:t>(12.2)</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CFFEC"/>
                    </a:solidFill>
                  </a:tcPr>
                </a:tc>
                <a:tc>
                  <a:txBody>
                    <a:bodyPr/>
                    <a:lstStyle/>
                    <a:p>
                      <a:pPr algn="ctr"/>
                      <a:r>
                        <a:rPr lang="en-US" sz="1050">
                          <a:solidFill>
                            <a:srgbClr val="000000"/>
                          </a:solidFill>
                          <a:effectLst/>
                        </a:rPr>
                        <a:t>.76</a:t>
                      </a:r>
                      <a:br>
                        <a:rPr lang="en-US" sz="1050">
                          <a:solidFill>
                            <a:srgbClr val="000000"/>
                          </a:solidFill>
                          <a:effectLst/>
                        </a:rPr>
                      </a:br>
                      <a:r>
                        <a:rPr lang="en-US" sz="1050">
                          <a:solidFill>
                            <a:srgbClr val="000000"/>
                          </a:solidFill>
                          <a:effectLst/>
                        </a:rPr>
                        <a:t>(19.3)</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2FFE2"/>
                    </a:solidFill>
                  </a:tcPr>
                </a:tc>
                <a:tc>
                  <a:txBody>
                    <a:bodyPr/>
                    <a:lstStyle/>
                    <a:p>
                      <a:pPr algn="ctr"/>
                      <a:r>
                        <a:rPr lang="en-US" sz="1050">
                          <a:solidFill>
                            <a:srgbClr val="000000"/>
                          </a:solidFill>
                          <a:effectLst/>
                        </a:rPr>
                        <a:t>.57</a:t>
                      </a:r>
                      <a:br>
                        <a:rPr lang="en-US" sz="1050">
                          <a:solidFill>
                            <a:srgbClr val="000000"/>
                          </a:solidFill>
                          <a:effectLst/>
                        </a:rPr>
                      </a:br>
                      <a:r>
                        <a:rPr lang="en-US" sz="1050">
                          <a:solidFill>
                            <a:srgbClr val="000000"/>
                          </a:solidFill>
                          <a:effectLst/>
                        </a:rPr>
                        <a:t>(14.5)</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8FFE8"/>
                    </a:solidFill>
                  </a:tcPr>
                </a:tc>
                <a:tc>
                  <a:txBody>
                    <a:bodyPr/>
                    <a:lstStyle/>
                    <a:p>
                      <a:pPr algn="ctr"/>
                      <a:r>
                        <a:rPr lang="en-US" sz="1050">
                          <a:solidFill>
                            <a:srgbClr val="000000"/>
                          </a:solidFill>
                          <a:effectLst/>
                        </a:rPr>
                        <a:t>.68</a:t>
                      </a:r>
                      <a:br>
                        <a:rPr lang="en-US" sz="1050">
                          <a:solidFill>
                            <a:srgbClr val="000000"/>
                          </a:solidFill>
                          <a:effectLst/>
                        </a:rPr>
                      </a:br>
                      <a:r>
                        <a:rPr lang="en-US" sz="1050">
                          <a:solidFill>
                            <a:srgbClr val="000000"/>
                          </a:solidFill>
                          <a:effectLst/>
                        </a:rPr>
                        <a:t>(17.3)</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5FFE5"/>
                    </a:solidFill>
                  </a:tcPr>
                </a:tc>
                <a:tc>
                  <a:txBody>
                    <a:bodyPr/>
                    <a:lstStyle/>
                    <a:p>
                      <a:pPr algn="ctr"/>
                      <a:r>
                        <a:rPr lang="en-US" sz="1050">
                          <a:solidFill>
                            <a:srgbClr val="000000"/>
                          </a:solidFill>
                          <a:effectLst/>
                        </a:rPr>
                        <a:t>.71</a:t>
                      </a:r>
                      <a:br>
                        <a:rPr lang="en-US" sz="1050">
                          <a:solidFill>
                            <a:srgbClr val="000000"/>
                          </a:solidFill>
                          <a:effectLst/>
                        </a:rPr>
                      </a:br>
                      <a:r>
                        <a:rPr lang="en-US" sz="1050">
                          <a:solidFill>
                            <a:srgbClr val="000000"/>
                          </a:solidFill>
                          <a:effectLst/>
                        </a:rPr>
                        <a:t>(18)</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FFE3"/>
                    </a:solidFill>
                  </a:tcPr>
                </a:tc>
                <a:tc>
                  <a:txBody>
                    <a:bodyPr/>
                    <a:lstStyle/>
                    <a:p>
                      <a:pPr algn="ctr"/>
                      <a:r>
                        <a:rPr lang="en-US" sz="1050">
                          <a:solidFill>
                            <a:srgbClr val="000000"/>
                          </a:solidFill>
                          <a:effectLst/>
                        </a:rPr>
                        <a:t>.85</a:t>
                      </a:r>
                      <a:br>
                        <a:rPr lang="en-US" sz="1050">
                          <a:solidFill>
                            <a:srgbClr val="000000"/>
                          </a:solidFill>
                          <a:effectLst/>
                        </a:rPr>
                      </a:br>
                      <a:r>
                        <a:rPr lang="en-US" sz="1050">
                          <a:solidFill>
                            <a:srgbClr val="000000"/>
                          </a:solidFill>
                          <a:effectLst/>
                        </a:rPr>
                        <a:t>(21.6)</a:t>
                      </a:r>
                    </a:p>
                  </a:txBody>
                  <a:tcPr marL="30645" marR="30645" marT="15322" marB="15322" anchor="ctr">
                    <a:lnL w="9525"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DEFFDE"/>
                    </a:solidFill>
                  </a:tcPr>
                </a:tc>
                <a:tc>
                  <a:txBody>
                    <a:bodyPr/>
                    <a:lstStyle/>
                    <a:p>
                      <a:pPr algn="ctr"/>
                      <a:r>
                        <a:rPr lang="en-US" sz="1050">
                          <a:solidFill>
                            <a:srgbClr val="000000"/>
                          </a:solidFill>
                          <a:effectLst/>
                        </a:rPr>
                        <a:t>8.8</a:t>
                      </a:r>
                      <a:br>
                        <a:rPr lang="en-US" sz="1050">
                          <a:solidFill>
                            <a:srgbClr val="000000"/>
                          </a:solidFill>
                          <a:effectLst/>
                        </a:rPr>
                      </a:br>
                      <a:r>
                        <a:rPr lang="en-US" sz="1050">
                          <a:solidFill>
                            <a:srgbClr val="000000"/>
                          </a:solidFill>
                          <a:effectLst/>
                        </a:rPr>
                        <a:t>(223.6)</a:t>
                      </a:r>
                    </a:p>
                  </a:txBody>
                  <a:tcPr marL="30645" marR="30645" marT="15322" marB="15322" anchor="ctr">
                    <a:lnL w="12700"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2FFE2"/>
                    </a:solidFill>
                  </a:tcPr>
                </a:tc>
              </a:tr>
              <a:tr h="1003127">
                <a:tc>
                  <a:txBody>
                    <a:bodyPr/>
                    <a:lstStyle/>
                    <a:p>
                      <a:pPr algn="ctr"/>
                      <a:r>
                        <a:rPr lang="en-US" sz="1050">
                          <a:effectLst/>
                        </a:rPr>
                        <a:t>Average snowfall inches (cm)</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1050">
                          <a:solidFill>
                            <a:srgbClr val="000000"/>
                          </a:solidFill>
                          <a:effectLst/>
                        </a:rPr>
                        <a:t>0.7</a:t>
                      </a:r>
                      <a:br>
                        <a:rPr lang="en-US" sz="1050">
                          <a:solidFill>
                            <a:srgbClr val="000000"/>
                          </a:solidFill>
                          <a:effectLst/>
                        </a:rPr>
                      </a:br>
                      <a:r>
                        <a:rPr lang="en-US" sz="1050">
                          <a:solidFill>
                            <a:srgbClr val="000000"/>
                          </a:solidFill>
                          <a:effectLst/>
                        </a:rPr>
                        <a:t>(1.8)</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4E4FF"/>
                    </a:solidFill>
                  </a:tcPr>
                </a:tc>
                <a:tc>
                  <a:txBody>
                    <a:bodyPr/>
                    <a:lstStyle/>
                    <a:p>
                      <a:pPr algn="ctr"/>
                      <a:r>
                        <a:rPr lang="en-US" sz="1050">
                          <a:solidFill>
                            <a:srgbClr val="000000"/>
                          </a:solidFill>
                          <a:effectLst/>
                        </a:rPr>
                        <a:t>0.3</a:t>
                      </a:r>
                      <a:br>
                        <a:rPr lang="en-US" sz="1050">
                          <a:solidFill>
                            <a:srgbClr val="000000"/>
                          </a:solidFill>
                          <a:effectLst/>
                        </a:rPr>
                      </a:br>
                      <a:r>
                        <a:rPr lang="en-US" sz="1050">
                          <a:solidFill>
                            <a:srgbClr val="000000"/>
                          </a:solidFill>
                          <a:effectLst/>
                        </a:rPr>
                        <a:t>(0.8)</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1F1FF"/>
                    </a:solidFill>
                  </a:tcPr>
                </a:tc>
                <a:tc>
                  <a:txBody>
                    <a:bodyPr/>
                    <a:lstStyle/>
                    <a:p>
                      <a:pPr algn="ctr"/>
                      <a:r>
                        <a:rPr lang="en-US" sz="1050">
                          <a:solidFill>
                            <a:srgbClr val="000000"/>
                          </a:solidFill>
                          <a:effectLst/>
                        </a:rPr>
                        <a:t>0.2</a:t>
                      </a:r>
                      <a:br>
                        <a:rPr lang="en-US" sz="1050">
                          <a:solidFill>
                            <a:srgbClr val="000000"/>
                          </a:solidFill>
                          <a:effectLst/>
                        </a:rPr>
                      </a:br>
                      <a:r>
                        <a:rPr lang="en-US" sz="1050">
                          <a:solidFill>
                            <a:srgbClr val="000000"/>
                          </a:solidFill>
                          <a:effectLst/>
                        </a:rPr>
                        <a:t>(0.5)</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7F7FF"/>
                    </a:solidFill>
                  </a:tcPr>
                </a:tc>
                <a:tc>
                  <a:txBody>
                    <a:bodyPr/>
                    <a:lstStyle/>
                    <a:p>
                      <a:pPr algn="ctr"/>
                      <a:r>
                        <a:rPr lang="en-US" sz="1050">
                          <a:solidFill>
                            <a:srgbClr val="000000"/>
                          </a:solidFill>
                          <a:effectLst/>
                        </a:rPr>
                        <a:t>trace</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a:r>
                        <a:rPr lang="en-US" sz="1050">
                          <a:solidFill>
                            <a:srgbClr val="000000"/>
                          </a:solidFill>
                          <a:effectLst/>
                        </a:rPr>
                        <a:t>0.0</a:t>
                      </a:r>
                      <a:br>
                        <a:rPr lang="en-US" sz="1050">
                          <a:solidFill>
                            <a:srgbClr val="000000"/>
                          </a:solidFill>
                          <a:effectLst/>
                        </a:rPr>
                      </a:br>
                      <a:r>
                        <a:rPr lang="en-US" sz="1050">
                          <a:solidFill>
                            <a:srgbClr val="000000"/>
                          </a:solidFill>
                          <a:effectLst/>
                        </a:rPr>
                        <a:t>(0)</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a:r>
                        <a:rPr lang="en-US" sz="1050">
                          <a:solidFill>
                            <a:srgbClr val="000000"/>
                          </a:solidFill>
                          <a:effectLst/>
                        </a:rPr>
                        <a:t>0.0</a:t>
                      </a:r>
                      <a:br>
                        <a:rPr lang="en-US" sz="1050">
                          <a:solidFill>
                            <a:srgbClr val="000000"/>
                          </a:solidFill>
                          <a:effectLst/>
                        </a:rPr>
                      </a:br>
                      <a:r>
                        <a:rPr lang="en-US" sz="1050">
                          <a:solidFill>
                            <a:srgbClr val="000000"/>
                          </a:solidFill>
                          <a:effectLst/>
                        </a:rPr>
                        <a:t>(0)</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a:r>
                        <a:rPr lang="en-US" sz="1050">
                          <a:solidFill>
                            <a:srgbClr val="000000"/>
                          </a:solidFill>
                          <a:effectLst/>
                        </a:rPr>
                        <a:t>0.0</a:t>
                      </a:r>
                      <a:br>
                        <a:rPr lang="en-US" sz="1050">
                          <a:solidFill>
                            <a:srgbClr val="000000"/>
                          </a:solidFill>
                          <a:effectLst/>
                        </a:rPr>
                      </a:br>
                      <a:r>
                        <a:rPr lang="en-US" sz="1050">
                          <a:solidFill>
                            <a:srgbClr val="000000"/>
                          </a:solidFill>
                          <a:effectLst/>
                        </a:rPr>
                        <a:t>(0)</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a:r>
                        <a:rPr lang="en-US" sz="1050">
                          <a:solidFill>
                            <a:srgbClr val="000000"/>
                          </a:solidFill>
                          <a:effectLst/>
                        </a:rPr>
                        <a:t>0.0</a:t>
                      </a:r>
                      <a:br>
                        <a:rPr lang="en-US" sz="1050">
                          <a:solidFill>
                            <a:srgbClr val="000000"/>
                          </a:solidFill>
                          <a:effectLst/>
                        </a:rPr>
                      </a:br>
                      <a:r>
                        <a:rPr lang="en-US" sz="1050">
                          <a:solidFill>
                            <a:srgbClr val="000000"/>
                          </a:solidFill>
                          <a:effectLst/>
                        </a:rPr>
                        <a:t>(0)</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a:r>
                        <a:rPr lang="en-US" sz="1050">
                          <a:solidFill>
                            <a:srgbClr val="000000"/>
                          </a:solidFill>
                          <a:effectLst/>
                        </a:rPr>
                        <a:t>0.0</a:t>
                      </a:r>
                      <a:br>
                        <a:rPr lang="en-US" sz="1050">
                          <a:solidFill>
                            <a:srgbClr val="000000"/>
                          </a:solidFill>
                          <a:effectLst/>
                        </a:rPr>
                      </a:br>
                      <a:r>
                        <a:rPr lang="en-US" sz="1050">
                          <a:solidFill>
                            <a:srgbClr val="000000"/>
                          </a:solidFill>
                          <a:effectLst/>
                        </a:rPr>
                        <a:t>(0)</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a:r>
                        <a:rPr lang="en-US" sz="1050">
                          <a:solidFill>
                            <a:srgbClr val="000000"/>
                          </a:solidFill>
                          <a:effectLst/>
                        </a:rPr>
                        <a:t>trace</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a:r>
                        <a:rPr lang="en-US" sz="1050">
                          <a:solidFill>
                            <a:srgbClr val="000000"/>
                          </a:solidFill>
                          <a:effectLst/>
                        </a:rPr>
                        <a:t>0.1</a:t>
                      </a:r>
                      <a:br>
                        <a:rPr lang="en-US" sz="1050">
                          <a:solidFill>
                            <a:srgbClr val="000000"/>
                          </a:solidFill>
                          <a:effectLst/>
                        </a:rPr>
                      </a:br>
                      <a:r>
                        <a:rPr lang="en-US" sz="1050">
                          <a:solidFill>
                            <a:srgbClr val="000000"/>
                          </a:solidFill>
                          <a:effectLst/>
                        </a:rPr>
                        <a:t>(0.3)</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AFAFF"/>
                    </a:solidFill>
                  </a:tcPr>
                </a:tc>
                <a:tc>
                  <a:txBody>
                    <a:bodyPr/>
                    <a:lstStyle/>
                    <a:p>
                      <a:pPr algn="ctr"/>
                      <a:r>
                        <a:rPr lang="en-US" sz="1050">
                          <a:solidFill>
                            <a:srgbClr val="000000"/>
                          </a:solidFill>
                          <a:effectLst/>
                        </a:rPr>
                        <a:t>0.1</a:t>
                      </a:r>
                      <a:br>
                        <a:rPr lang="en-US" sz="1050">
                          <a:solidFill>
                            <a:srgbClr val="000000"/>
                          </a:solidFill>
                          <a:effectLst/>
                        </a:rPr>
                      </a:br>
                      <a:r>
                        <a:rPr lang="en-US" sz="1050">
                          <a:solidFill>
                            <a:srgbClr val="000000"/>
                          </a:solidFill>
                          <a:effectLst/>
                        </a:rPr>
                        <a:t>(0.3)</a:t>
                      </a:r>
                    </a:p>
                  </a:txBody>
                  <a:tcPr marL="30645" marR="30645" marT="15322" marB="15322" anchor="ctr">
                    <a:lnL w="9525"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AFAFF"/>
                    </a:solidFill>
                  </a:tcPr>
                </a:tc>
                <a:tc>
                  <a:txBody>
                    <a:bodyPr/>
                    <a:lstStyle/>
                    <a:p>
                      <a:pPr algn="ctr"/>
                      <a:r>
                        <a:rPr lang="en-US" sz="1050" dirty="0">
                          <a:solidFill>
                            <a:srgbClr val="000000"/>
                          </a:solidFill>
                          <a:effectLst/>
                        </a:rPr>
                        <a:t>1.4</a:t>
                      </a:r>
                      <a:br>
                        <a:rPr lang="en-US" sz="1050" dirty="0">
                          <a:solidFill>
                            <a:srgbClr val="000000"/>
                          </a:solidFill>
                          <a:effectLst/>
                        </a:rPr>
                      </a:br>
                      <a:r>
                        <a:rPr lang="en-US" sz="1050" dirty="0">
                          <a:solidFill>
                            <a:srgbClr val="000000"/>
                          </a:solidFill>
                          <a:effectLst/>
                        </a:rPr>
                        <a:t>(3.6)</a:t>
                      </a:r>
                    </a:p>
                  </a:txBody>
                  <a:tcPr marL="30645" marR="30645" marT="15322" marB="15322" anchor="ctr">
                    <a:lnL w="12700"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AFAFF"/>
                    </a:solidFill>
                  </a:tcPr>
                </a:tc>
              </a:tr>
              <a:tr h="1110605">
                <a:tc>
                  <a:txBody>
                    <a:bodyPr/>
                    <a:lstStyle/>
                    <a:p>
                      <a:pPr algn="ctr"/>
                      <a:r>
                        <a:rPr lang="en-US" sz="1050">
                          <a:effectLst/>
                        </a:rPr>
                        <a:t>Average precipitation days(≥ 0.01 in)</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1050">
                          <a:solidFill>
                            <a:srgbClr val="000000"/>
                          </a:solidFill>
                          <a:effectLst/>
                        </a:rPr>
                        <a:t>5.2</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BEBEFF"/>
                    </a:solidFill>
                  </a:tcPr>
                </a:tc>
                <a:tc>
                  <a:txBody>
                    <a:bodyPr/>
                    <a:lstStyle/>
                    <a:p>
                      <a:pPr algn="ctr"/>
                      <a:r>
                        <a:rPr lang="en-US" sz="1050">
                          <a:solidFill>
                            <a:srgbClr val="000000"/>
                          </a:solidFill>
                          <a:effectLst/>
                        </a:rPr>
                        <a:t>6.1</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ABABFF"/>
                    </a:solidFill>
                  </a:tcPr>
                </a:tc>
                <a:tc>
                  <a:txBody>
                    <a:bodyPr/>
                    <a:lstStyle/>
                    <a:p>
                      <a:pPr algn="ctr"/>
                      <a:r>
                        <a:rPr lang="en-US" sz="1050">
                          <a:solidFill>
                            <a:srgbClr val="000000"/>
                          </a:solidFill>
                          <a:effectLst/>
                        </a:rPr>
                        <a:t>5.3</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BDBDFF"/>
                    </a:solidFill>
                  </a:tcPr>
                </a:tc>
                <a:tc>
                  <a:txBody>
                    <a:bodyPr/>
                    <a:lstStyle/>
                    <a:p>
                      <a:pPr algn="ctr"/>
                      <a:r>
                        <a:rPr lang="en-US" sz="1050">
                          <a:solidFill>
                            <a:srgbClr val="000000"/>
                          </a:solidFill>
                          <a:effectLst/>
                        </a:rPr>
                        <a:t>3.6</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D1D1FF"/>
                    </a:solidFill>
                  </a:tcPr>
                </a:tc>
                <a:tc>
                  <a:txBody>
                    <a:bodyPr/>
                    <a:lstStyle/>
                    <a:p>
                      <a:pPr algn="ctr"/>
                      <a:r>
                        <a:rPr lang="en-US" sz="1050">
                          <a:solidFill>
                            <a:srgbClr val="000000"/>
                          </a:solidFill>
                          <a:effectLst/>
                        </a:rPr>
                        <a:t>2.2</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3E3FF"/>
                    </a:solidFill>
                  </a:tcPr>
                </a:tc>
                <a:tc>
                  <a:txBody>
                    <a:bodyPr/>
                    <a:lstStyle/>
                    <a:p>
                      <a:pPr algn="ctr"/>
                      <a:r>
                        <a:rPr lang="en-US" sz="1050">
                          <a:solidFill>
                            <a:srgbClr val="000000"/>
                          </a:solidFill>
                          <a:effectLst/>
                        </a:rPr>
                        <a:t>1.5</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BEBFF"/>
                    </a:solidFill>
                  </a:tcPr>
                </a:tc>
                <a:tc>
                  <a:txBody>
                    <a:bodyPr/>
                    <a:lstStyle/>
                    <a:p>
                      <a:pPr algn="ctr"/>
                      <a:r>
                        <a:rPr lang="en-US" sz="1050">
                          <a:solidFill>
                            <a:srgbClr val="000000"/>
                          </a:solidFill>
                          <a:effectLst/>
                        </a:rPr>
                        <a:t>2.9</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DBDBFF"/>
                    </a:solidFill>
                  </a:tcPr>
                </a:tc>
                <a:tc>
                  <a:txBody>
                    <a:bodyPr/>
                    <a:lstStyle/>
                    <a:p>
                      <a:pPr algn="ctr"/>
                      <a:r>
                        <a:rPr lang="en-US" sz="1050">
                          <a:solidFill>
                            <a:srgbClr val="000000"/>
                          </a:solidFill>
                          <a:effectLst/>
                        </a:rPr>
                        <a:t>3.5</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D3D3FF"/>
                    </a:solidFill>
                  </a:tcPr>
                </a:tc>
                <a:tc>
                  <a:txBody>
                    <a:bodyPr/>
                    <a:lstStyle/>
                    <a:p>
                      <a:pPr algn="ctr"/>
                      <a:r>
                        <a:rPr lang="en-US" sz="1050">
                          <a:solidFill>
                            <a:srgbClr val="000000"/>
                          </a:solidFill>
                          <a:effectLst/>
                        </a:rPr>
                        <a:t>2.6</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DDDDFF"/>
                    </a:solidFill>
                  </a:tcPr>
                </a:tc>
                <a:tc>
                  <a:txBody>
                    <a:bodyPr/>
                    <a:lstStyle/>
                    <a:p>
                      <a:pPr algn="ctr"/>
                      <a:r>
                        <a:rPr lang="en-US" sz="1050">
                          <a:solidFill>
                            <a:srgbClr val="000000"/>
                          </a:solidFill>
                          <a:effectLst/>
                        </a:rPr>
                        <a:t>3.7</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D1D1FF"/>
                    </a:solidFill>
                  </a:tcPr>
                </a:tc>
                <a:tc>
                  <a:txBody>
                    <a:bodyPr/>
                    <a:lstStyle/>
                    <a:p>
                      <a:pPr algn="ctr"/>
                      <a:r>
                        <a:rPr lang="en-US" sz="1050">
                          <a:solidFill>
                            <a:srgbClr val="000000"/>
                          </a:solidFill>
                          <a:effectLst/>
                        </a:rPr>
                        <a:t>3.5</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D2D2FF"/>
                    </a:solidFill>
                  </a:tcPr>
                </a:tc>
                <a:tc>
                  <a:txBody>
                    <a:bodyPr/>
                    <a:lstStyle/>
                    <a:p>
                      <a:pPr algn="ctr"/>
                      <a:r>
                        <a:rPr lang="en-US" sz="1050">
                          <a:solidFill>
                            <a:srgbClr val="000000"/>
                          </a:solidFill>
                          <a:effectLst/>
                        </a:rPr>
                        <a:t>4.5</a:t>
                      </a:r>
                    </a:p>
                  </a:txBody>
                  <a:tcPr marL="30645" marR="30645" marT="15322" marB="15322" anchor="ctr">
                    <a:lnL w="9525"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C7C7FF"/>
                    </a:solidFill>
                  </a:tcPr>
                </a:tc>
                <a:tc>
                  <a:txBody>
                    <a:bodyPr/>
                    <a:lstStyle/>
                    <a:p>
                      <a:pPr algn="ctr"/>
                      <a:r>
                        <a:rPr lang="en-US" sz="1050">
                          <a:solidFill>
                            <a:srgbClr val="000000"/>
                          </a:solidFill>
                          <a:effectLst/>
                        </a:rPr>
                        <a:t>44.6</a:t>
                      </a:r>
                    </a:p>
                  </a:txBody>
                  <a:tcPr marL="30645" marR="30645" marT="15322" marB="15322" anchor="ctr">
                    <a:lnL w="12700"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D0D0FF"/>
                    </a:solidFill>
                  </a:tcPr>
                </a:tc>
              </a:tr>
              <a:tr h="895649">
                <a:tc>
                  <a:txBody>
                    <a:bodyPr/>
                    <a:lstStyle/>
                    <a:p>
                      <a:pPr algn="ctr"/>
                      <a:r>
                        <a:rPr lang="en-US" sz="1050">
                          <a:effectLst/>
                        </a:rPr>
                        <a:t>Average snowy days(≥ 0.1 in)</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1050">
                          <a:solidFill>
                            <a:srgbClr val="000000"/>
                          </a:solidFill>
                          <a:effectLst/>
                        </a:rPr>
                        <a:t>0.2</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CFCFF"/>
                    </a:solidFill>
                  </a:tcPr>
                </a:tc>
                <a:tc>
                  <a:txBody>
                    <a:bodyPr/>
                    <a:lstStyle/>
                    <a:p>
                      <a:pPr algn="ctr"/>
                      <a:r>
                        <a:rPr lang="en-US" sz="1050">
                          <a:solidFill>
                            <a:srgbClr val="000000"/>
                          </a:solidFill>
                          <a:effectLst/>
                        </a:rPr>
                        <a:t>0.2</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CFCFF"/>
                    </a:solidFill>
                  </a:tcPr>
                </a:tc>
                <a:tc>
                  <a:txBody>
                    <a:bodyPr/>
                    <a:lstStyle/>
                    <a:p>
                      <a:pPr algn="ctr"/>
                      <a:r>
                        <a:rPr lang="en-US" sz="1050">
                          <a:solidFill>
                            <a:srgbClr val="000000"/>
                          </a:solidFill>
                          <a:effectLst/>
                        </a:rPr>
                        <a:t>0.1</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DFDFF"/>
                    </a:solidFill>
                  </a:tcPr>
                </a:tc>
                <a:tc>
                  <a:txBody>
                    <a:bodyPr/>
                    <a:lstStyle/>
                    <a:p>
                      <a:pPr algn="ctr"/>
                      <a:r>
                        <a:rPr lang="en-US" sz="1050">
                          <a:solidFill>
                            <a:srgbClr val="000000"/>
                          </a:solidFill>
                          <a:effectLst/>
                        </a:rPr>
                        <a:t>0.1</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DFDFF"/>
                    </a:solidFill>
                  </a:tcPr>
                </a:tc>
                <a:tc>
                  <a:txBody>
                    <a:bodyPr/>
                    <a:lstStyle/>
                    <a:p>
                      <a:pPr algn="ctr"/>
                      <a:r>
                        <a:rPr lang="en-US" sz="1050">
                          <a:solidFill>
                            <a:srgbClr val="000000"/>
                          </a:solidFill>
                          <a:effectLst/>
                        </a:rPr>
                        <a:t>0.0</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a:r>
                        <a:rPr lang="en-US" sz="1050">
                          <a:solidFill>
                            <a:srgbClr val="000000"/>
                          </a:solidFill>
                          <a:effectLst/>
                        </a:rPr>
                        <a:t>0.0</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a:r>
                        <a:rPr lang="en-US" sz="1050">
                          <a:solidFill>
                            <a:srgbClr val="000000"/>
                          </a:solidFill>
                          <a:effectLst/>
                        </a:rPr>
                        <a:t>0.0</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a:r>
                        <a:rPr lang="en-US" sz="1050">
                          <a:solidFill>
                            <a:srgbClr val="000000"/>
                          </a:solidFill>
                          <a:effectLst/>
                        </a:rPr>
                        <a:t>0.0</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a:r>
                        <a:rPr lang="en-US" sz="1050">
                          <a:solidFill>
                            <a:srgbClr val="000000"/>
                          </a:solidFill>
                          <a:effectLst/>
                        </a:rPr>
                        <a:t>0.0</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a:r>
                        <a:rPr lang="en-US" sz="1050">
                          <a:solidFill>
                            <a:srgbClr val="000000"/>
                          </a:solidFill>
                          <a:effectLst/>
                        </a:rPr>
                        <a:t>0.0</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ctr"/>
                      <a:r>
                        <a:rPr lang="en-US" sz="1050">
                          <a:solidFill>
                            <a:srgbClr val="000000"/>
                          </a:solidFill>
                          <a:effectLst/>
                        </a:rPr>
                        <a:t>0.1</a:t>
                      </a: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DFDFF"/>
                    </a:solidFill>
                  </a:tcPr>
                </a:tc>
                <a:tc>
                  <a:txBody>
                    <a:bodyPr/>
                    <a:lstStyle/>
                    <a:p>
                      <a:pPr algn="ctr"/>
                      <a:r>
                        <a:rPr lang="en-US" sz="1050">
                          <a:solidFill>
                            <a:srgbClr val="000000"/>
                          </a:solidFill>
                          <a:effectLst/>
                        </a:rPr>
                        <a:t>0.2</a:t>
                      </a:r>
                    </a:p>
                  </a:txBody>
                  <a:tcPr marL="30645" marR="30645" marT="15322" marB="15322" anchor="ctr">
                    <a:lnL w="9525"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CFCFF"/>
                    </a:solidFill>
                  </a:tcPr>
                </a:tc>
                <a:tc>
                  <a:txBody>
                    <a:bodyPr/>
                    <a:lstStyle/>
                    <a:p>
                      <a:pPr algn="ctr"/>
                      <a:r>
                        <a:rPr lang="en-US" sz="1050" dirty="0">
                          <a:solidFill>
                            <a:srgbClr val="000000"/>
                          </a:solidFill>
                          <a:effectLst/>
                        </a:rPr>
                        <a:t>0.9</a:t>
                      </a:r>
                    </a:p>
                  </a:txBody>
                  <a:tcPr marL="30645" marR="30645" marT="15322" marB="15322" anchor="ctr">
                    <a:lnL w="12700"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EFEFF"/>
                    </a:solidFill>
                  </a:tcPr>
                </a:tc>
              </a:tr>
              <a:tr h="143303">
                <a:tc gridSpan="14">
                  <a:txBody>
                    <a:bodyPr/>
                    <a:lstStyle/>
                    <a:p>
                      <a:pPr algn="ctr"/>
                      <a:r>
                        <a:rPr lang="fr-FR" sz="600" dirty="0">
                          <a:effectLst/>
                        </a:rPr>
                        <a:t>Source: NOAA (</a:t>
                      </a:r>
                      <a:r>
                        <a:rPr lang="fr-FR" sz="600" dirty="0" err="1">
                          <a:effectLst/>
                        </a:rPr>
                        <a:t>extremes</a:t>
                      </a:r>
                      <a:r>
                        <a:rPr lang="fr-FR" sz="600" dirty="0">
                          <a:effectLst/>
                        </a:rPr>
                        <a:t> 1893–</a:t>
                      </a:r>
                      <a:r>
                        <a:rPr lang="fr-FR" sz="600" dirty="0" err="1">
                          <a:effectLst/>
                        </a:rPr>
                        <a:t>present</a:t>
                      </a:r>
                      <a:r>
                        <a:rPr lang="fr-FR" sz="600" dirty="0">
                          <a:effectLst/>
                        </a:rPr>
                        <a:t>)</a:t>
                      </a:r>
                      <a:r>
                        <a:rPr lang="fr-FR" sz="600" b="0" i="0" u="none" strike="noStrike" baseline="30000" dirty="0">
                          <a:solidFill>
                            <a:srgbClr val="0B0080"/>
                          </a:solidFill>
                          <a:effectLst/>
                          <a:hlinkClick r:id="rId3"/>
                        </a:rPr>
                        <a:t>[8]</a:t>
                      </a:r>
                      <a:endParaRPr lang="fr-FR" sz="600" dirty="0">
                        <a:effectLst/>
                      </a:endParaRPr>
                    </a:p>
                  </a:txBody>
                  <a:tcPr marL="30645" marR="30645" marT="15322" marB="1532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Text Placeholder 3"/>
          <p:cNvSpPr>
            <a:spLocks noGrp="1"/>
          </p:cNvSpPr>
          <p:nvPr>
            <p:ph type="body" sz="half" idx="2"/>
          </p:nvPr>
        </p:nvSpPr>
        <p:spPr>
          <a:xfrm>
            <a:off x="228600" y="1524000"/>
            <a:ext cx="2057400" cy="4691063"/>
          </a:xfrm>
        </p:spPr>
        <p:txBody>
          <a:bodyPr/>
          <a:lstStyle/>
          <a:p>
            <a:r>
              <a:rPr lang="en-US" dirty="0" smtClean="0"/>
              <a:t>the weather conditions prevailing in an area in general or over a long period of time.</a:t>
            </a:r>
            <a:endParaRPr lang="en-US" dirty="0"/>
          </a:p>
        </p:txBody>
      </p:sp>
    </p:spTree>
    <p:extLst>
      <p:ext uri="{BB962C8B-B14F-4D97-AF65-F5344CB8AC3E}">
        <p14:creationId xmlns:p14="http://schemas.microsoft.com/office/powerpoint/2010/main" val="15612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1771"/>
            <a:ext cx="3636085" cy="1258493"/>
          </a:xfrm>
        </p:spPr>
        <p:txBody>
          <a:bodyPr/>
          <a:lstStyle/>
          <a:p>
            <a:r>
              <a:rPr lang="en-US" dirty="0" smtClean="0"/>
              <a:t>Climate Continued</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676400"/>
            <a:ext cx="6699138" cy="4298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145972" y="1654628"/>
            <a:ext cx="2895600" cy="369332"/>
          </a:xfrm>
          <a:prstGeom prst="rect">
            <a:avLst/>
          </a:prstGeom>
          <a:noFill/>
        </p:spPr>
        <p:txBody>
          <a:bodyPr wrap="square" rtlCol="0">
            <a:spAutoFit/>
          </a:bodyPr>
          <a:lstStyle/>
          <a:p>
            <a:pPr algn="ctr"/>
            <a:r>
              <a:rPr lang="en-US" dirty="0" smtClean="0"/>
              <a:t>Las Vegas, NV</a:t>
            </a:r>
            <a:endParaRPr lang="en-US" dirty="0"/>
          </a:p>
        </p:txBody>
      </p:sp>
    </p:spTree>
    <p:extLst>
      <p:ext uri="{BB962C8B-B14F-4D97-AF65-F5344CB8AC3E}">
        <p14:creationId xmlns:p14="http://schemas.microsoft.com/office/powerpoint/2010/main" val="218151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3636085" cy="1258493"/>
          </a:xfrm>
        </p:spPr>
        <p:txBody>
          <a:bodyPr/>
          <a:lstStyle/>
          <a:p>
            <a:r>
              <a:rPr lang="en-US" dirty="0" smtClean="0"/>
              <a:t>Revolution</a:t>
            </a:r>
            <a:endParaRPr lang="en-US" dirty="0"/>
          </a:p>
        </p:txBody>
      </p:sp>
      <p:sp>
        <p:nvSpPr>
          <p:cNvPr id="4" name="Text Placeholder 3"/>
          <p:cNvSpPr>
            <a:spLocks noGrp="1"/>
          </p:cNvSpPr>
          <p:nvPr>
            <p:ph type="body" sz="half" idx="2"/>
          </p:nvPr>
        </p:nvSpPr>
        <p:spPr>
          <a:xfrm>
            <a:off x="457201" y="1435100"/>
            <a:ext cx="2286000" cy="4691063"/>
          </a:xfrm>
        </p:spPr>
        <p:txBody>
          <a:bodyPr/>
          <a:lstStyle/>
          <a:p>
            <a:r>
              <a:rPr lang="en-US" dirty="0"/>
              <a:t>T</a:t>
            </a:r>
            <a:r>
              <a:rPr lang="en-US" dirty="0" smtClean="0"/>
              <a:t>he movement of an orbiting celestial object, as a star or planet, completely around another object.</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2204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3636085" cy="1258493"/>
          </a:xfrm>
        </p:spPr>
        <p:txBody>
          <a:bodyPr/>
          <a:lstStyle/>
          <a:p>
            <a:r>
              <a:rPr lang="en-US" dirty="0" smtClean="0"/>
              <a:t>Rotation</a:t>
            </a:r>
            <a:endParaRPr lang="en-US" dirty="0"/>
          </a:p>
        </p:txBody>
      </p:sp>
      <p:sp>
        <p:nvSpPr>
          <p:cNvPr id="4" name="Text Placeholder 3"/>
          <p:cNvSpPr>
            <a:spLocks noGrp="1"/>
          </p:cNvSpPr>
          <p:nvPr>
            <p:ph type="body" sz="half" idx="2"/>
          </p:nvPr>
        </p:nvSpPr>
        <p:spPr>
          <a:xfrm>
            <a:off x="457201" y="1435100"/>
            <a:ext cx="1905000" cy="4691063"/>
          </a:xfrm>
        </p:spPr>
        <p:txBody>
          <a:bodyPr/>
          <a:lstStyle/>
          <a:p>
            <a:r>
              <a:rPr lang="en-US" dirty="0" smtClean="0"/>
              <a:t>the action of rotating around an axis or center.</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6997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3636085" cy="1258493"/>
          </a:xfrm>
        </p:spPr>
        <p:txBody>
          <a:bodyPr/>
          <a:lstStyle/>
          <a:p>
            <a:r>
              <a:rPr lang="en-US" dirty="0" smtClean="0"/>
              <a:t>Solstice</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05200" y="838200"/>
            <a:ext cx="5157722"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Placeholder 3"/>
          <p:cNvSpPr>
            <a:spLocks noGrp="1"/>
          </p:cNvSpPr>
          <p:nvPr>
            <p:ph type="body" sz="half" idx="2"/>
          </p:nvPr>
        </p:nvSpPr>
        <p:spPr>
          <a:xfrm>
            <a:off x="152400" y="1371600"/>
            <a:ext cx="3388660" cy="2139518"/>
          </a:xfrm>
        </p:spPr>
        <p:txBody>
          <a:bodyPr>
            <a:normAutofit fontScale="92500"/>
          </a:bodyPr>
          <a:lstStyle/>
          <a:p>
            <a:r>
              <a:rPr lang="en-US" dirty="0"/>
              <a:t>Either of two times of the year when the sun is at its greatest angular distance from the celestial equator. The summer solstice in the Northern Hemisphere occurs about June 21, when the sun is at the zenith on the Tropic of Cancer; the winter solstice occurs about December 21, when the sun is at zenith on the Tropic of Capricorn. The summer solstice is the longest day of the year; the winter solstice is the shortest.</a:t>
            </a:r>
          </a:p>
        </p:txBody>
      </p:sp>
    </p:spTree>
    <p:extLst>
      <p:ext uri="{BB962C8B-B14F-4D97-AF65-F5344CB8AC3E}">
        <p14:creationId xmlns:p14="http://schemas.microsoft.com/office/powerpoint/2010/main" val="52451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 y="32657"/>
            <a:ext cx="3636085" cy="1258493"/>
          </a:xfrm>
        </p:spPr>
        <p:txBody>
          <a:bodyPr/>
          <a:lstStyle/>
          <a:p>
            <a:r>
              <a:rPr lang="en-US" dirty="0" smtClean="0"/>
              <a:t>Equinox</a:t>
            </a:r>
            <a:endParaRPr lang="en-US"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1524000"/>
            <a:ext cx="6165056" cy="4046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Placeholder 3"/>
          <p:cNvSpPr>
            <a:spLocks noGrp="1"/>
          </p:cNvSpPr>
          <p:nvPr>
            <p:ph type="body" sz="half" idx="2"/>
          </p:nvPr>
        </p:nvSpPr>
        <p:spPr>
          <a:xfrm>
            <a:off x="152400" y="1371600"/>
            <a:ext cx="2514600" cy="4691063"/>
          </a:xfrm>
        </p:spPr>
        <p:txBody>
          <a:bodyPr/>
          <a:lstStyle/>
          <a:p>
            <a:r>
              <a:rPr lang="en-US" dirty="0" smtClean="0"/>
              <a:t>The </a:t>
            </a:r>
            <a:r>
              <a:rPr lang="en-US" dirty="0"/>
              <a:t>time when the sun crosses the plane of the earth's equator, making night and day of approximately equal length all over the earth and occurring about March 21 (vernal equinox or spring equinox) and September 22 (autumnal equinox)</a:t>
            </a:r>
          </a:p>
        </p:txBody>
      </p:sp>
    </p:spTree>
    <p:extLst>
      <p:ext uri="{BB962C8B-B14F-4D97-AF65-F5344CB8AC3E}">
        <p14:creationId xmlns:p14="http://schemas.microsoft.com/office/powerpoint/2010/main" val="72285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38</TotalTime>
  <Words>423</Words>
  <Application>Microsoft Office PowerPoint</Application>
  <PresentationFormat>On-screen Show (4:3)</PresentationFormat>
  <Paragraphs>144</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Slipstream</vt:lpstr>
      <vt:lpstr>Introduction to Weather:</vt:lpstr>
      <vt:lpstr>Weather</vt:lpstr>
      <vt:lpstr>Climate</vt:lpstr>
      <vt:lpstr>Climate Continued</vt:lpstr>
      <vt:lpstr>Revolution</vt:lpstr>
      <vt:lpstr>Rotation</vt:lpstr>
      <vt:lpstr>Solstice</vt:lpstr>
      <vt:lpstr>Equinox</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Weather:</dc:title>
  <dc:creator>Mr. Miller</dc:creator>
  <cp:lastModifiedBy>Mr. Miller</cp:lastModifiedBy>
  <cp:revision>6</cp:revision>
  <dcterms:created xsi:type="dcterms:W3CDTF">2016-02-04T19:12:39Z</dcterms:created>
  <dcterms:modified xsi:type="dcterms:W3CDTF">2017-02-21T21:11:56Z</dcterms:modified>
</cp:coreProperties>
</file>