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9" r:id="rId3"/>
    <p:sldId id="258" r:id="rId4"/>
    <p:sldId id="260" r:id="rId5"/>
    <p:sldId id="262" r:id="rId6"/>
    <p:sldId id="263" r:id="rId7"/>
    <p:sldId id="264" r:id="rId8"/>
    <p:sldId id="265" r:id="rId9"/>
    <p:sldId id="267" r:id="rId10"/>
    <p:sldId id="268" r:id="rId11"/>
    <p:sldId id="272"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562" y="103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59D06-B0D6-4EC2-9EEE-2F5D5677002F}" type="datetimeFigureOut">
              <a:rPr lang="en-US" smtClean="0"/>
              <a:pPr/>
              <a:t>11/24/2015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862FB-0E7A-433E-A409-61C4F03DA4CC}" type="slidenum">
              <a:rPr lang="en-US" smtClean="0"/>
              <a:pPr/>
              <a:t>‹#›</a:t>
            </a:fld>
            <a:endParaRPr lang="en-US"/>
          </a:p>
        </p:txBody>
      </p:sp>
    </p:spTree>
    <p:extLst>
      <p:ext uri="{BB962C8B-B14F-4D97-AF65-F5344CB8AC3E}">
        <p14:creationId xmlns:p14="http://schemas.microsoft.com/office/powerpoint/2010/main" val="47676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nstitutioncenter.org/timeline/flash/cw.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8A8475E-9827-41CB-8159-0074EFBCBA42}"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defRPr/>
            </a:pPr>
            <a:r>
              <a:rPr lang="en-US" dirty="0" smtClean="0"/>
              <a:t>The first thing on the minds of colonists was the great western frontier that had opened to them when the French ceded that contested territory to the British. The royal proclamation of 1763 did much to dampen that celebration. The proclamation, in effect, closed off the frontier to colonial expansion. The King and his council presented the proclamation as a measure to calm the fears of the Indians, who felt that the colonists would drive them from their lands as they expanded westward. Many in the colonies felt that the object was to pen them in along the Atlantic seaboard where they would be easier to regulate. No doubt there was a large measure of truth in both of these positions. However the colonists could not help but feel a strong resentment when what they perceived to be their prize was snatched away from them. The proclamation provided that all lands west of the heads of all rivers which flowed into the Atlantic Ocean from the west or northwest were off-limits to the colonists. This excluded the rich Ohio Valley and all territory from the Ohio to the Mississippi rivers from settlement.</a:t>
            </a:r>
          </a:p>
          <a:p>
            <a:pPr>
              <a:defRPr/>
            </a:pPr>
            <a:r>
              <a:rPr lang="en-US" dirty="0" smtClean="0"/>
              <a:t>These facts were established immediately, but most of the proclamation is devoted to the subject of Indians and Indian lands. It asserted that all of the Indian peoples were thereafter under the protection of the King. It required that all lands within the "Indian territory" occupied by Englishmen were to be abandoned. It included a list of prohibited activities, provided for enforcement of the new laws, and indicted unnamed persons for fraudulent practices in acquiring lands from the Indians in times past. Resolution of the hostilities of the French and Indian War was a difficult problem for the crown. Most of the Indian tribes had been allied with the French during the war, because they found the French less hostile and generally more trustworthy that the English settlers. Now the French would depart, and the Indians were left behind to defend themselves and their grounds as best they could. Relations between the Indians and the English colonials were so poor that few settlers would argue in public that the Indians had rights to any lands. In this proclamation the King sided with the Indians, against the perceived interests of the settlers. Moreover, it provided, and Parliament soon after executed, British royal posts along the proclamation boundary. Parliament was under no illusions about relations between the Indians and the colonists. They understood that the colonists would not respect the boundary without some enforcement mechanism. Finally, the English were interested in improving the fur trade, which involved the Indians and independent trappers who lived out on the frontier. The Proclamation line extended from the Atlantic coast at Quebec to the newly established border of West Florida. Establishing and manning posts along the length of this boundary was a very costly undertaking. The British ministry would argue that these outposts were for colonial defense, and as such should be paid for by the colonies. From the American perspective this amounted to a tax on the colonies to pay for a matter of Imperial regulation that was opposed to the interests of the colonies. A bitter pill indeed.</a:t>
            </a:r>
            <a:endParaRPr lang="en-US" dirty="0"/>
          </a:p>
        </p:txBody>
      </p:sp>
      <p:sp>
        <p:nvSpPr>
          <p:cNvPr id="4" name="Slide Number Placeholder 3"/>
          <p:cNvSpPr>
            <a:spLocks noGrp="1"/>
          </p:cNvSpPr>
          <p:nvPr>
            <p:ph type="sldNum" sz="quarter" idx="5"/>
          </p:nvPr>
        </p:nvSpPr>
        <p:spPr/>
        <p:txBody>
          <a:bodyPr/>
          <a:lstStyle/>
          <a:p>
            <a:pPr>
              <a:defRPr/>
            </a:pPr>
            <a:fld id="{EF86ABBC-CB3F-4A7E-8AE5-A8AC45921F27}" type="slidenum">
              <a:rPr lang="en-US">
                <a:solidFill>
                  <a:prstClr val="black"/>
                </a:solidFill>
              </a:rPr>
              <a:pPr>
                <a:def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put a three-cent </a:t>
            </a:r>
            <a:r>
              <a:rPr lang="en-US" u="sng" smtClean="0"/>
              <a:t>tax </a:t>
            </a:r>
            <a:r>
              <a:rPr lang="en-US" smtClean="0"/>
              <a:t>on foreign </a:t>
            </a:r>
            <a:r>
              <a:rPr lang="en-US" u="sng" smtClean="0"/>
              <a:t>refined sugar </a:t>
            </a:r>
            <a:r>
              <a:rPr lang="en-US" smtClean="0"/>
              <a:t>and increased taxes on </a:t>
            </a:r>
            <a:r>
              <a:rPr lang="en-US" u="sng" smtClean="0"/>
              <a:t>coffee, indigo, </a:t>
            </a:r>
            <a:r>
              <a:rPr lang="en-US" smtClean="0"/>
              <a:t>and certain kinds of </a:t>
            </a:r>
            <a:r>
              <a:rPr lang="en-US" u="sng" smtClean="0"/>
              <a:t>wine</a:t>
            </a:r>
            <a:r>
              <a:rPr lang="en-US" smtClean="0"/>
              <a:t>. It banned importation of rum and French wines. These taxes affected only a certain part of the population, but the affected merchants were very vocal. In August 1764, fifty Boston merchants agreed to stop purchasing British luxury items, and in both Boston and New York there were movements to </a:t>
            </a:r>
            <a:r>
              <a:rPr lang="en-US" u="sng" smtClean="0"/>
              <a:t>increase</a:t>
            </a:r>
            <a:r>
              <a:rPr lang="en-US" smtClean="0"/>
              <a:t> </a:t>
            </a:r>
            <a:r>
              <a:rPr lang="en-US" u="sng" smtClean="0"/>
              <a:t>colonial manufacturing</a:t>
            </a:r>
            <a:r>
              <a:rPr lang="en-US" smtClean="0"/>
              <a:t>.</a:t>
            </a:r>
          </a:p>
          <a:p>
            <a:endParaRPr lang="en-US" smtClean="0"/>
          </a:p>
        </p:txBody>
      </p:sp>
      <p:sp>
        <p:nvSpPr>
          <p:cNvPr id="4" name="Slide Number Placeholder 3"/>
          <p:cNvSpPr>
            <a:spLocks noGrp="1"/>
          </p:cNvSpPr>
          <p:nvPr>
            <p:ph type="sldNum" sz="quarter" idx="5"/>
          </p:nvPr>
        </p:nvSpPr>
        <p:spPr/>
        <p:txBody>
          <a:bodyPr/>
          <a:lstStyle/>
          <a:p>
            <a:pPr>
              <a:defRPr/>
            </a:pPr>
            <a:fld id="{A762CE4E-A684-4F80-83EE-DE6D14B04A45}"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Stamp Act was passed in the British Parliament in </a:t>
            </a:r>
            <a:r>
              <a:rPr lang="en-US" u="sng" smtClean="0"/>
              <a:t>1765</a:t>
            </a:r>
            <a:r>
              <a:rPr lang="en-US" smtClean="0"/>
              <a:t> introducing a </a:t>
            </a:r>
            <a:r>
              <a:rPr lang="en-US" u="sng" smtClean="0"/>
              <a:t>tax on legal documents</a:t>
            </a:r>
            <a:r>
              <a:rPr lang="en-US" smtClean="0"/>
              <a:t>, commercial contracts, licenses, publications, and playing cards in the North American colonies. The money collected by the Stamp Act was to be used to help pay the costs of defending </a:t>
            </a:r>
            <a:r>
              <a:rPr lang="en-US" u="sng" smtClean="0"/>
              <a:t>and protecting the American frontier </a:t>
            </a:r>
            <a:r>
              <a:rPr lang="en-US" smtClean="0"/>
              <a:t>near the Appalachian Mountains (10,000 troops were to be stationed on the American frontier for this purpose).</a:t>
            </a:r>
          </a:p>
          <a:p>
            <a:endParaRPr lang="en-US" smtClean="0"/>
          </a:p>
        </p:txBody>
      </p:sp>
      <p:sp>
        <p:nvSpPr>
          <p:cNvPr id="4" name="Slide Number Placeholder 3"/>
          <p:cNvSpPr>
            <a:spLocks noGrp="1"/>
          </p:cNvSpPr>
          <p:nvPr>
            <p:ph type="sldNum" sz="quarter" idx="5"/>
          </p:nvPr>
        </p:nvSpPr>
        <p:spPr/>
        <p:txBody>
          <a:bodyPr/>
          <a:lstStyle/>
          <a:p>
            <a:pPr>
              <a:defRPr/>
            </a:pPr>
            <a:fld id="{382D8ECE-2D69-4871-9139-1DA4B00BEC57}"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buFont typeface="Arial" pitchFamily="34" charset="0"/>
              <a:buChar char="•"/>
              <a:defRPr/>
            </a:pPr>
            <a:r>
              <a:rPr lang="en-US" dirty="0" smtClean="0"/>
              <a:t>The Stamp Act met with great resistance in the colonies. It was seen as a violation of the right of Englishmen to be</a:t>
            </a:r>
            <a:r>
              <a:rPr lang="en-US" dirty="0" smtClean="0">
                <a:solidFill>
                  <a:schemeClr val="accent6">
                    <a:lumMod val="75000"/>
                  </a:schemeClr>
                </a:solidFill>
              </a:rPr>
              <a:t> </a:t>
            </a:r>
            <a:r>
              <a:rPr lang="en-US" u="sng" dirty="0" smtClean="0">
                <a:solidFill>
                  <a:schemeClr val="accent6">
                    <a:lumMod val="75000"/>
                  </a:schemeClr>
                </a:solidFill>
              </a:rPr>
              <a:t>taxed only with their consent</a:t>
            </a:r>
            <a:r>
              <a:rPr lang="en-US" dirty="0" smtClean="0"/>
              <a:t>—consent</a:t>
            </a:r>
            <a:r>
              <a:rPr lang="en-US" dirty="0" smtClean="0">
                <a:solidFill>
                  <a:schemeClr val="accent6">
                    <a:lumMod val="75000"/>
                  </a:schemeClr>
                </a:solidFill>
              </a:rPr>
              <a:t> </a:t>
            </a:r>
            <a:r>
              <a:rPr lang="en-US" dirty="0" smtClean="0"/>
              <a:t>which could only be granted through their colonial legislatures. </a:t>
            </a:r>
          </a:p>
          <a:p>
            <a:pPr fontAlgn="auto">
              <a:spcBef>
                <a:spcPts val="0"/>
              </a:spcBef>
              <a:spcAft>
                <a:spcPts val="0"/>
              </a:spcAft>
              <a:defRPr/>
            </a:pPr>
            <a:endParaRPr lang="en-US" dirty="0" smtClean="0"/>
          </a:p>
          <a:p>
            <a:pPr fontAlgn="auto">
              <a:spcBef>
                <a:spcPts val="0"/>
              </a:spcBef>
              <a:spcAft>
                <a:spcPts val="0"/>
              </a:spcAft>
              <a:buFont typeface="Arial" pitchFamily="34" charset="0"/>
              <a:buChar char="•"/>
              <a:defRPr/>
            </a:pPr>
            <a:r>
              <a:rPr lang="en-US" dirty="0" smtClean="0"/>
              <a:t>Colonial assemblies sent petitions of protests, and the </a:t>
            </a:r>
            <a:r>
              <a:rPr lang="en-US" b="1" u="sng" dirty="0" smtClean="0">
                <a:solidFill>
                  <a:schemeClr val="accent5">
                    <a:lumMod val="75000"/>
                  </a:schemeClr>
                </a:solidFill>
              </a:rPr>
              <a:t>Stamp Act Congress</a:t>
            </a:r>
            <a:r>
              <a:rPr lang="en-US" dirty="0" smtClean="0">
                <a:solidFill>
                  <a:schemeClr val="accent5">
                    <a:lumMod val="75000"/>
                  </a:schemeClr>
                </a:solidFill>
              </a:rPr>
              <a:t>, </a:t>
            </a:r>
            <a:r>
              <a:rPr lang="en-US" dirty="0" smtClean="0"/>
              <a:t>reflecting the </a:t>
            </a:r>
            <a:r>
              <a:rPr lang="en-US" u="sng" dirty="0" smtClean="0">
                <a:solidFill>
                  <a:schemeClr val="accent5">
                    <a:lumMod val="75000"/>
                  </a:schemeClr>
                </a:solidFill>
              </a:rPr>
              <a:t>first significant joint colonial response to any British measure</a:t>
            </a:r>
            <a:r>
              <a:rPr lang="en-US" dirty="0" smtClean="0">
                <a:solidFill>
                  <a:schemeClr val="accent5">
                    <a:lumMod val="75000"/>
                  </a:schemeClr>
                </a:solidFill>
              </a:rPr>
              <a:t>, </a:t>
            </a:r>
            <a:r>
              <a:rPr lang="en-US" dirty="0" smtClean="0"/>
              <a:t>also petitioned Parliament and the king. </a:t>
            </a:r>
          </a:p>
          <a:p>
            <a:pPr fontAlgn="auto">
              <a:spcBef>
                <a:spcPts val="0"/>
              </a:spcBef>
              <a:spcAft>
                <a:spcPts val="0"/>
              </a:spcAft>
              <a:defRPr/>
            </a:pPr>
            <a:endParaRPr lang="en-US" dirty="0" smtClean="0"/>
          </a:p>
          <a:p>
            <a:pPr fontAlgn="auto">
              <a:spcBef>
                <a:spcPts val="0"/>
              </a:spcBef>
              <a:spcAft>
                <a:spcPts val="0"/>
              </a:spcAft>
              <a:buFont typeface="Arial" pitchFamily="34" charset="0"/>
              <a:buChar char="•"/>
              <a:defRPr/>
            </a:pPr>
            <a:r>
              <a:rPr lang="en-US" dirty="0" smtClean="0"/>
              <a:t>Local protest groups, led by colonial merchants and landowners, established </a:t>
            </a:r>
            <a:r>
              <a:rPr lang="en-US" u="sng" dirty="0" smtClean="0">
                <a:solidFill>
                  <a:srgbClr val="7030A0"/>
                </a:solidFill>
              </a:rPr>
              <a:t>connections through correspondence </a:t>
            </a:r>
            <a:r>
              <a:rPr lang="en-US" dirty="0" smtClean="0"/>
              <a:t>that created a loose coalition that extended from New England to Georgia.</a:t>
            </a:r>
          </a:p>
          <a:p>
            <a:pPr>
              <a:defRPr/>
            </a:pPr>
            <a:endParaRPr lang="en-US" dirty="0"/>
          </a:p>
        </p:txBody>
      </p:sp>
      <p:sp>
        <p:nvSpPr>
          <p:cNvPr id="4" name="Slide Number Placeholder 3"/>
          <p:cNvSpPr>
            <a:spLocks noGrp="1"/>
          </p:cNvSpPr>
          <p:nvPr>
            <p:ph type="sldNum" sz="quarter" idx="5"/>
          </p:nvPr>
        </p:nvSpPr>
        <p:spPr/>
        <p:txBody>
          <a:bodyPr/>
          <a:lstStyle/>
          <a:p>
            <a:pPr>
              <a:defRPr/>
            </a:pPr>
            <a:fld id="{B52FF25F-FEC3-4843-BFFC-BEA1ED1EF085}"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US" dirty="0" smtClean="0">
                <a:solidFill>
                  <a:schemeClr val="bg1"/>
                </a:solidFill>
              </a:rPr>
              <a:t>Protests and demonstrations initiated by the </a:t>
            </a:r>
            <a:r>
              <a:rPr lang="en-US" dirty="0" smtClean="0">
                <a:solidFill>
                  <a:srgbClr val="FFFF00"/>
                </a:solidFill>
                <a:hlinkClick r:id="rId3"/>
              </a:rPr>
              <a:t>Sons of Liberty</a:t>
            </a:r>
            <a:r>
              <a:rPr lang="en-US" dirty="0" smtClean="0">
                <a:solidFill>
                  <a:schemeClr val="bg1"/>
                </a:solidFill>
              </a:rPr>
              <a:t> often turned violent and destructive as the masses became involved. Very soon all stamp tax distributors were intimidated into resigning their commissions, and the tax was never effectively collected.</a:t>
            </a:r>
          </a:p>
          <a:p>
            <a:pPr eaLnBrk="1" hangingPunct="1">
              <a:buFontTx/>
              <a:buChar char="•"/>
            </a:pPr>
            <a:r>
              <a:rPr lang="en-US" dirty="0" smtClean="0">
                <a:solidFill>
                  <a:schemeClr val="bg1"/>
                </a:solidFill>
              </a:rPr>
              <a:t>Opposition to the Stamp Act was </a:t>
            </a:r>
            <a:r>
              <a:rPr lang="en-US" u="sng" dirty="0" smtClean="0">
                <a:solidFill>
                  <a:srgbClr val="00B0F0"/>
                </a:solidFill>
              </a:rPr>
              <a:t>not limited </a:t>
            </a:r>
            <a:r>
              <a:rPr lang="en-US" dirty="0" smtClean="0">
                <a:solidFill>
                  <a:schemeClr val="bg1"/>
                </a:solidFill>
              </a:rPr>
              <a:t>to the colonies. British merchants and manufacturers, whose exports to the colonies were threatened by colonial economic problems exacerbated by the tax, also pressured Parliament. </a:t>
            </a:r>
          </a:p>
          <a:p>
            <a:pPr eaLnBrk="1" hangingPunct="1">
              <a:buFontTx/>
              <a:buChar char="•"/>
            </a:pPr>
            <a:r>
              <a:rPr lang="en-US" dirty="0" smtClean="0">
                <a:solidFill>
                  <a:schemeClr val="bg1"/>
                </a:solidFill>
              </a:rPr>
              <a:t>The Act was repealed on 18 March 1766 as a matter of expedience, but Parliament affirmed its power to legislate for the colonies “in all cases whatsoever” by also passing the </a:t>
            </a:r>
            <a:r>
              <a:rPr lang="en-US" u="sng" dirty="0" smtClean="0">
                <a:solidFill>
                  <a:srgbClr val="0070C0"/>
                </a:solidFill>
              </a:rPr>
              <a:t>Declaratory Act.</a:t>
            </a:r>
            <a:r>
              <a:rPr lang="en-US" u="sng" dirty="0" smtClean="0">
                <a:solidFill>
                  <a:schemeClr val="bg1"/>
                </a:solidFill>
              </a:rPr>
              <a:t> </a:t>
            </a:r>
          </a:p>
          <a:p>
            <a:endParaRPr lang="en-US" dirty="0" smtClean="0"/>
          </a:p>
        </p:txBody>
      </p:sp>
      <p:sp>
        <p:nvSpPr>
          <p:cNvPr id="4" name="Slide Number Placeholder 3"/>
          <p:cNvSpPr>
            <a:spLocks noGrp="1"/>
          </p:cNvSpPr>
          <p:nvPr>
            <p:ph type="sldNum" sz="quarter" idx="5"/>
          </p:nvPr>
        </p:nvSpPr>
        <p:spPr/>
        <p:txBody>
          <a:bodyPr/>
          <a:lstStyle/>
          <a:p>
            <a:pPr>
              <a:defRPr/>
            </a:pPr>
            <a:fld id="{352DE941-D219-4291-AB7D-CA2AADAAFF28}" type="slidenum">
              <a:rPr lang="en-US">
                <a:solidFill>
                  <a:prstClr val="black"/>
                </a:solidFill>
              </a:rPr>
              <a:pPr>
                <a:def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eaLnBrk="1" fontAlgn="auto" hangingPunct="1">
              <a:spcAft>
                <a:spcPts val="0"/>
              </a:spcAft>
              <a:buFont typeface="Arial" pitchFamily="34" charset="0"/>
              <a:buChar char="•"/>
              <a:defRPr/>
            </a:pPr>
            <a:r>
              <a:rPr lang="en-US" sz="3600" dirty="0" smtClean="0"/>
              <a:t>The purpose of the Townshend Acts was to:</a:t>
            </a:r>
          </a:p>
          <a:p>
            <a:pPr lvl="1" eaLnBrk="1" fontAlgn="auto" hangingPunct="1">
              <a:spcAft>
                <a:spcPts val="0"/>
              </a:spcAft>
              <a:buFont typeface="Arial" pitchFamily="34" charset="0"/>
              <a:buChar char="–"/>
              <a:defRPr/>
            </a:pPr>
            <a:r>
              <a:rPr lang="en-US" sz="2900" dirty="0" smtClean="0">
                <a:solidFill>
                  <a:schemeClr val="accent1">
                    <a:lumMod val="75000"/>
                  </a:schemeClr>
                </a:solidFill>
              </a:rPr>
              <a:t>raise revenue in the colonies to pay the salaries of governors and judges so that they would be independent of colonial control, </a:t>
            </a:r>
          </a:p>
          <a:p>
            <a:pPr lvl="1" eaLnBrk="1" fontAlgn="auto" hangingPunct="1">
              <a:spcAft>
                <a:spcPts val="0"/>
              </a:spcAft>
              <a:buFont typeface="Arial" pitchFamily="34" charset="0"/>
              <a:buChar char="–"/>
              <a:defRPr/>
            </a:pPr>
            <a:r>
              <a:rPr lang="en-US" sz="2900" dirty="0" smtClean="0">
                <a:solidFill>
                  <a:schemeClr val="accent2">
                    <a:lumMod val="75000"/>
                  </a:schemeClr>
                </a:solidFill>
              </a:rPr>
              <a:t>to create a more effective means of enforcing compliance with trade regulations</a:t>
            </a:r>
            <a:r>
              <a:rPr lang="en-US" sz="2900" dirty="0" smtClean="0"/>
              <a:t>, </a:t>
            </a:r>
          </a:p>
          <a:p>
            <a:pPr lvl="1" eaLnBrk="1" fontAlgn="auto" hangingPunct="1">
              <a:spcAft>
                <a:spcPts val="0"/>
              </a:spcAft>
              <a:buFont typeface="Arial" pitchFamily="34" charset="0"/>
              <a:buChar char="–"/>
              <a:defRPr/>
            </a:pPr>
            <a:r>
              <a:rPr lang="en-US" sz="2900" dirty="0" smtClean="0">
                <a:solidFill>
                  <a:schemeClr val="accent3">
                    <a:lumMod val="75000"/>
                  </a:schemeClr>
                </a:solidFill>
              </a:rPr>
              <a:t>to punish the province of New York for failing to comply with the 1765 Quartering Act</a:t>
            </a:r>
            <a:endParaRPr lang="en-US" sz="2900" dirty="0" smtClean="0"/>
          </a:p>
          <a:p>
            <a:pPr lvl="1" eaLnBrk="1" fontAlgn="auto" hangingPunct="1">
              <a:spcAft>
                <a:spcPts val="0"/>
              </a:spcAft>
              <a:buFont typeface="Arial" pitchFamily="34" charset="0"/>
              <a:buChar char="–"/>
              <a:defRPr/>
            </a:pPr>
            <a:r>
              <a:rPr lang="en-US" sz="2900" dirty="0" smtClean="0"/>
              <a:t> </a:t>
            </a:r>
            <a:r>
              <a:rPr lang="en-US" sz="2900" dirty="0" smtClean="0">
                <a:solidFill>
                  <a:schemeClr val="accent4">
                    <a:lumMod val="75000"/>
                  </a:schemeClr>
                </a:solidFill>
              </a:rPr>
              <a:t>and to establish the precedent that the British Parliament had the right to tax the colonies. </a:t>
            </a:r>
          </a:p>
          <a:p>
            <a:pPr eaLnBrk="1" fontAlgn="auto" hangingPunct="1">
              <a:spcAft>
                <a:spcPts val="0"/>
              </a:spcAft>
              <a:buFont typeface="Arial" pitchFamily="34" charset="0"/>
              <a:buChar char="•"/>
              <a:defRPr/>
            </a:pPr>
            <a:r>
              <a:rPr lang="en-US" sz="3700" dirty="0" smtClean="0"/>
              <a:t>The Townshend Acts met with resistance in the colonies, prompting the occupation of </a:t>
            </a:r>
            <a:r>
              <a:rPr lang="en-US" sz="3700" u="sng" dirty="0" smtClean="0"/>
              <a:t>Boston </a:t>
            </a:r>
            <a:r>
              <a:rPr lang="en-US" sz="3700" dirty="0" smtClean="0"/>
              <a:t>by British troops in 1768, which eventually resulted in the </a:t>
            </a:r>
            <a:r>
              <a:rPr lang="en-US" sz="3700" u="sng" dirty="0" smtClean="0"/>
              <a:t>Boston Massacre </a:t>
            </a:r>
            <a:r>
              <a:rPr lang="en-US" sz="3700" dirty="0" smtClean="0"/>
              <a:t>of 1770.</a:t>
            </a:r>
          </a:p>
          <a:p>
            <a:pPr eaLnBrk="1" fontAlgn="auto" hangingPunct="1">
              <a:spcAft>
                <a:spcPts val="0"/>
              </a:spcAft>
              <a:buFont typeface="Arial" pitchFamily="34" charset="0"/>
              <a:buChar char="•"/>
              <a:defRPr/>
            </a:pPr>
            <a:r>
              <a:rPr lang="en-US" sz="3600" dirty="0" smtClean="0"/>
              <a:t>Ironically, on the same day as the massacre in Boston, Parliament began to consider a motion to partially repeal the Townshend duties.</a:t>
            </a:r>
            <a:r>
              <a:rPr lang="en-US" sz="3600" baseline="30000" dirty="0" smtClean="0"/>
              <a:t> </a:t>
            </a:r>
            <a:r>
              <a:rPr lang="en-US" sz="3600" dirty="0" smtClean="0"/>
              <a:t>Most of the new taxes were repealed</a:t>
            </a:r>
            <a:endParaRPr lang="en-US" dirty="0"/>
          </a:p>
        </p:txBody>
      </p:sp>
      <p:sp>
        <p:nvSpPr>
          <p:cNvPr id="4" name="Slide Number Placeholder 3"/>
          <p:cNvSpPr>
            <a:spLocks noGrp="1"/>
          </p:cNvSpPr>
          <p:nvPr>
            <p:ph type="sldNum" sz="quarter" idx="5"/>
          </p:nvPr>
        </p:nvSpPr>
        <p:spPr/>
        <p:txBody>
          <a:bodyPr/>
          <a:lstStyle/>
          <a:p>
            <a:pPr>
              <a:defRPr/>
            </a:pPr>
            <a:fld id="{C8F8E4A3-986A-46B7-83EC-314D49F0E04A}"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Colonists in Philadelphia and New York turned the tea ships </a:t>
            </a:r>
            <a:r>
              <a:rPr lang="en-US" u="sng" smtClean="0"/>
              <a:t>back to Britain</a:t>
            </a:r>
            <a:r>
              <a:rPr lang="en-US" smtClean="0"/>
              <a:t>. In Charleston the cargo was left to </a:t>
            </a:r>
            <a:r>
              <a:rPr lang="en-US" u="sng" smtClean="0"/>
              <a:t>rot on the docks</a:t>
            </a:r>
            <a:r>
              <a:rPr lang="en-US" smtClean="0"/>
              <a:t>. In Boston the Royal Governor was stubborn &amp; held the ships in port, where the colonists would </a:t>
            </a:r>
            <a:r>
              <a:rPr lang="en-US" u="sng" smtClean="0"/>
              <a:t>not allow them to unload</a:t>
            </a:r>
            <a:r>
              <a:rPr lang="en-US" smtClean="0"/>
              <a:t>. Cargoes of tea filled the harbor, and the British ship's crews were stalled in Boston looking for work and often finding trouble. This situation lead to the </a:t>
            </a:r>
            <a:r>
              <a:rPr lang="en-US" u="sng" smtClean="0"/>
              <a:t>Boston Tea Party</a:t>
            </a:r>
            <a:r>
              <a:rPr lang="en-US" smtClean="0"/>
              <a:t>.</a:t>
            </a:r>
          </a:p>
          <a:p>
            <a:pPr eaLnBrk="1" hangingPunct="1">
              <a:spcBef>
                <a:spcPct val="0"/>
              </a:spcBef>
            </a:pPr>
            <a:endParaRPr 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41B7CDD-E9E9-4853-AEF1-2C24B179D7CB}" type="slidenum">
              <a:rPr lang="en-US">
                <a:solidFill>
                  <a:prstClr val="black"/>
                </a:solidFill>
              </a:rPr>
              <a:pPr>
                <a:def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E69C78-CE33-494F-85D6-978338107376}" type="datetimeFigureOut">
              <a:rPr lang="en-US">
                <a:solidFill>
                  <a:prstClr val="black">
                    <a:tint val="75000"/>
                  </a:prstClr>
                </a:solidFill>
              </a:rPr>
              <a:pPr>
                <a:def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868D1E-D1BD-4488-AE79-501B5CBBC44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52EA92-823D-4503-80D6-62F2DB528748}" type="datetimeFigureOut">
              <a:rPr lang="en-US">
                <a:solidFill>
                  <a:prstClr val="black">
                    <a:tint val="75000"/>
                  </a:prstClr>
                </a:solidFill>
              </a:rPr>
              <a:pPr>
                <a:def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8F1B65-16D2-4DF7-B8B2-6ADA2AB9469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B67E8C-C206-4E3B-8E22-7E99E08590C7}" type="datetimeFigureOut">
              <a:rPr lang="en-US">
                <a:solidFill>
                  <a:prstClr val="black">
                    <a:tint val="75000"/>
                  </a:prstClr>
                </a:solidFill>
              </a:rPr>
              <a:pPr>
                <a:def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A22855-649B-48D0-B991-509762AB9B9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5D6CC9-7403-4C67-B6C0-EAB65CF2DDFE}" type="datetimeFigureOut">
              <a:rPr lang="en-US">
                <a:solidFill>
                  <a:prstClr val="black">
                    <a:tint val="75000"/>
                  </a:prstClr>
                </a:solidFill>
              </a:rPr>
              <a:pPr>
                <a:def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6663B6-8457-46BB-8EE7-E23872A40C9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292829-9FA5-45BC-9ECD-00C4D12C0DBE}" type="datetimeFigureOut">
              <a:rPr lang="en-US">
                <a:solidFill>
                  <a:prstClr val="black">
                    <a:tint val="75000"/>
                  </a:prstClr>
                </a:solidFill>
              </a:rPr>
              <a:pPr>
                <a:def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1CD494-E133-4200-BA46-F13BBD40766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2D5927-33F7-4CC3-BF2D-794140999AEC}" type="datetimeFigureOut">
              <a:rPr lang="en-US">
                <a:solidFill>
                  <a:prstClr val="black">
                    <a:tint val="75000"/>
                  </a:prstClr>
                </a:solidFill>
              </a:rPr>
              <a:pPr>
                <a:defRPr/>
              </a:pPr>
              <a:t>11/24/2015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1EE8B4-9D12-47BA-86CF-7FF3D64CC12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7D2AEC-5129-4C2E-A346-DA04D51E64C3}" type="datetimeFigureOut">
              <a:rPr lang="en-US">
                <a:solidFill>
                  <a:prstClr val="black">
                    <a:tint val="75000"/>
                  </a:prstClr>
                </a:solidFill>
              </a:rPr>
              <a:pPr>
                <a:defRPr/>
              </a:pPr>
              <a:t>11/24/2015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C78DDAC-1627-4189-B303-4E56CE1C92D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FBBBC3-4064-4E28-BCA9-E128338AC8D6}" type="datetimeFigureOut">
              <a:rPr lang="en-US">
                <a:solidFill>
                  <a:prstClr val="black">
                    <a:tint val="75000"/>
                  </a:prstClr>
                </a:solidFill>
              </a:rPr>
              <a:pPr>
                <a:defRPr/>
              </a:pPr>
              <a:t>11/24/2015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00A88A-CA08-4A96-A9B7-7405BA5BE84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7AF887-6B74-40A5-86F4-16B23DEFD948}" type="datetimeFigureOut">
              <a:rPr lang="en-US">
                <a:solidFill>
                  <a:prstClr val="black">
                    <a:tint val="75000"/>
                  </a:prstClr>
                </a:solidFill>
              </a:rPr>
              <a:pPr>
                <a:defRPr/>
              </a:pPr>
              <a:t>11/24/2015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69A9E07-471A-4D51-B0B6-5765B565B38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C07573-5803-46AF-B68B-583FFE5C41C0}" type="datetimeFigureOut">
              <a:rPr lang="en-US">
                <a:solidFill>
                  <a:prstClr val="black">
                    <a:tint val="75000"/>
                  </a:prstClr>
                </a:solidFill>
              </a:rPr>
              <a:pPr>
                <a:defRPr/>
              </a:pPr>
              <a:t>11/24/2015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A8C7D99-0EA8-4315-9C56-53859692343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59094E-456E-4E98-ABF0-8FF9B76ED5A9}" type="datetimeFigureOut">
              <a:rPr lang="en-US">
                <a:solidFill>
                  <a:prstClr val="black">
                    <a:tint val="75000"/>
                  </a:prstClr>
                </a:solidFill>
              </a:rPr>
              <a:pPr>
                <a:defRPr/>
              </a:pPr>
              <a:t>11/24/2015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AD777AE-65B1-46F2-88E1-E76FC7D7D3C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B149D2B-4938-4537-B06B-BBEEC4B8058D}" type="datetimeFigureOut">
              <a:rPr lang="en-US">
                <a:solidFill>
                  <a:prstClr val="black">
                    <a:tint val="75000"/>
                  </a:prstClr>
                </a:solidFill>
              </a:rPr>
              <a:pPr>
                <a:defRPr/>
              </a:pPr>
              <a:t>11/24/2015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4066A2-4624-4627-862D-48641D0E082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3/38/Map_of_territorial_growth_1775.sv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gif"/><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seacoastnh.com/arts/res/stamps.jpeg" TargetMode="External"/><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hyperlink" Target="http://constitutioncenter.org/timeline/flash/cw.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hyperlink" Target="http://youtu.be/iloGkp5f_H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1" name="Title 1"/>
          <p:cNvSpPr>
            <a:spLocks noGrp="1"/>
          </p:cNvSpPr>
          <p:nvPr>
            <p:ph type="ctrTitle"/>
          </p:nvPr>
        </p:nvSpPr>
        <p:spPr>
          <a:xfrm>
            <a:off x="685800" y="2743200"/>
            <a:ext cx="7772400" cy="1470025"/>
          </a:xfrm>
        </p:spPr>
        <p:txBody>
          <a:bodyPr/>
          <a:lstStyle/>
          <a:p>
            <a:pPr eaLnBrk="1" hangingPunct="1"/>
            <a:r>
              <a:rPr lang="en-US" dirty="0" smtClean="0"/>
              <a:t>Rebellion</a:t>
            </a:r>
          </a:p>
        </p:txBody>
      </p:sp>
      <p:sp>
        <p:nvSpPr>
          <p:cNvPr id="2052" name="Subtitle 2"/>
          <p:cNvSpPr>
            <a:spLocks noGrp="1"/>
          </p:cNvSpPr>
          <p:nvPr>
            <p:ph type="subTitle" idx="1"/>
          </p:nvPr>
        </p:nvSpPr>
        <p:spPr>
          <a:xfrm>
            <a:off x="1524000" y="5410200"/>
            <a:ext cx="6400800" cy="1752600"/>
          </a:xfrm>
        </p:spPr>
        <p:txBody>
          <a:bodyPr/>
          <a:lstStyle/>
          <a:p>
            <a:pPr eaLnBrk="1" hangingPunct="1"/>
            <a:r>
              <a:rPr lang="en-US" smtClean="0">
                <a:solidFill>
                  <a:srgbClr val="E0B61A"/>
                </a:solidFill>
              </a:rPr>
              <a:t>Road leading to the American Revolution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 y="304800"/>
            <a:ext cx="9144000" cy="1938992"/>
          </a:xfrm>
          <a:prstGeom prst="rect">
            <a:avLst/>
          </a:prstGeom>
          <a:noFill/>
          <a:ln w="9525">
            <a:noFill/>
            <a:miter lim="800000"/>
            <a:headEnd/>
            <a:tailEnd/>
          </a:ln>
        </p:spPr>
        <p:txBody>
          <a:bodyPr>
            <a:spAutoFit/>
          </a:bodyPr>
          <a:lstStyle/>
          <a:p>
            <a:pPr fontAlgn="base">
              <a:spcBef>
                <a:spcPct val="0"/>
              </a:spcBef>
              <a:spcAft>
                <a:spcPct val="0"/>
              </a:spcAft>
            </a:pPr>
            <a:r>
              <a:rPr lang="en-US" sz="2400" dirty="0" smtClean="0"/>
              <a:t>The</a:t>
            </a:r>
            <a:r>
              <a:rPr lang="en-US" sz="2400" dirty="0"/>
              <a:t> </a:t>
            </a:r>
            <a:r>
              <a:rPr lang="en-US" sz="2400" u="sng" dirty="0" smtClean="0"/>
              <a:t>TEA ACT</a:t>
            </a:r>
            <a:r>
              <a:rPr lang="en-US" sz="2400" dirty="0" smtClean="0"/>
              <a:t>, </a:t>
            </a:r>
            <a:r>
              <a:rPr lang="en-US" sz="2400" dirty="0"/>
              <a:t>passed by Parliament on May 10, 1773, would launch the final spark to the revolutionary movement in </a:t>
            </a:r>
            <a:r>
              <a:rPr lang="en-US" sz="2400" dirty="0" smtClean="0"/>
              <a:t>Boston. </a:t>
            </a:r>
            <a:r>
              <a:rPr lang="en-US" sz="2400" dirty="0" smtClean="0">
                <a:solidFill>
                  <a:prstClr val="black"/>
                </a:solidFill>
              </a:rPr>
              <a:t>It </a:t>
            </a:r>
            <a:r>
              <a:rPr lang="en-US" sz="2400" dirty="0">
                <a:solidFill>
                  <a:prstClr val="black"/>
                </a:solidFill>
              </a:rPr>
              <a:t>was designed to help the East India Company which was burdened with </a:t>
            </a:r>
            <a:r>
              <a:rPr lang="en-US" sz="2400" b="1" u="sng" dirty="0" smtClean="0">
                <a:solidFill>
                  <a:srgbClr val="8064A2">
                    <a:lumMod val="75000"/>
                  </a:srgbClr>
                </a:solidFill>
              </a:rPr>
              <a:t>18</a:t>
            </a:r>
            <a:r>
              <a:rPr lang="en-US" sz="2400" b="1" dirty="0" smtClean="0">
                <a:solidFill>
                  <a:srgbClr val="8064A2">
                    <a:lumMod val="75000"/>
                  </a:srgbClr>
                </a:solidFill>
              </a:rPr>
              <a:t> MILLION POUNDS </a:t>
            </a:r>
            <a:r>
              <a:rPr lang="en-US" sz="2400" dirty="0">
                <a:solidFill>
                  <a:prstClr val="black"/>
                </a:solidFill>
              </a:rPr>
              <a:t>of unsold tea. This tea was to be shipped directly to the colonies, and sold at a bargain price. </a:t>
            </a:r>
          </a:p>
        </p:txBody>
      </p:sp>
      <p:pic>
        <p:nvPicPr>
          <p:cNvPr id="16387" name="Picture 2" descr="http://www.teamteabag.com/wp-content/uploads/2009/05/east_india_company_logo_lowres.jpg"/>
          <p:cNvPicPr>
            <a:picLocks noChangeAspect="1" noChangeArrowheads="1"/>
          </p:cNvPicPr>
          <p:nvPr/>
        </p:nvPicPr>
        <p:blipFill>
          <a:blip r:embed="rId3" cstate="print"/>
          <a:srcRect/>
          <a:stretch>
            <a:fillRect/>
          </a:stretch>
        </p:blipFill>
        <p:spPr bwMode="auto">
          <a:xfrm>
            <a:off x="454261" y="2135047"/>
            <a:ext cx="3900488" cy="1600200"/>
          </a:xfrm>
          <a:prstGeom prst="rect">
            <a:avLst/>
          </a:prstGeom>
          <a:noFill/>
          <a:ln w="9525">
            <a:noFill/>
            <a:miter lim="800000"/>
            <a:headEnd/>
            <a:tailEnd/>
          </a:ln>
        </p:spPr>
      </p:pic>
      <p:sp>
        <p:nvSpPr>
          <p:cNvPr id="10246" name="Rectangle 5"/>
          <p:cNvSpPr>
            <a:spLocks noChangeArrowheads="1"/>
          </p:cNvSpPr>
          <p:nvPr/>
        </p:nvSpPr>
        <p:spPr bwMode="auto">
          <a:xfrm>
            <a:off x="4572000" y="3505200"/>
            <a:ext cx="4343400" cy="2246769"/>
          </a:xfrm>
          <a:prstGeom prst="rect">
            <a:avLst/>
          </a:prstGeom>
          <a:noFill/>
          <a:ln w="9525">
            <a:noFill/>
            <a:miter lim="800000"/>
            <a:headEnd/>
            <a:tailEnd/>
          </a:ln>
        </p:spPr>
        <p:txBody>
          <a:bodyPr>
            <a:spAutoFit/>
          </a:bodyPr>
          <a:lstStyle/>
          <a:p>
            <a:pPr algn="ctr" fontAlgn="base">
              <a:spcBef>
                <a:spcPct val="0"/>
              </a:spcBef>
              <a:spcAft>
                <a:spcPct val="0"/>
              </a:spcAft>
              <a:defRPr/>
            </a:pPr>
            <a:r>
              <a:rPr lang="en-US" sz="2800" dirty="0" smtClean="0">
                <a:solidFill>
                  <a:srgbClr val="FF0000"/>
                </a:solidFill>
              </a:rPr>
              <a:t>Reaction: </a:t>
            </a:r>
            <a:r>
              <a:rPr lang="en-US" sz="2800" dirty="0" smtClean="0">
                <a:solidFill>
                  <a:prstClr val="black"/>
                </a:solidFill>
              </a:rPr>
              <a:t>Colonists worried that the British East India Company would monopolize the tea trade and that would </a:t>
            </a:r>
            <a:r>
              <a:rPr lang="en-US" sz="2800" u="sng" dirty="0" smtClean="0">
                <a:solidFill>
                  <a:prstClr val="black"/>
                </a:solidFill>
              </a:rPr>
              <a:t>hurt colonial merchants</a:t>
            </a:r>
            <a:r>
              <a:rPr lang="en-US" sz="2000" u="sng" dirty="0" smtClean="0">
                <a:solidFill>
                  <a:prstClr val="black"/>
                </a:solidFill>
              </a:rPr>
              <a:t>.</a:t>
            </a:r>
            <a:endParaRPr lang="en-US" sz="2000" u="sng" dirty="0">
              <a:solidFill>
                <a:prstClr val="black"/>
              </a:solidFill>
            </a:endParaRPr>
          </a:p>
        </p:txBody>
      </p:sp>
      <p:pic>
        <p:nvPicPr>
          <p:cNvPr id="16390" name="Picture 6" descr="http://www.recklessdesigns.com/images/clickhere.jpg"/>
          <p:cNvPicPr>
            <a:picLocks noChangeAspect="1" noChangeArrowheads="1"/>
          </p:cNvPicPr>
          <p:nvPr/>
        </p:nvPicPr>
        <p:blipFill>
          <a:blip r:embed="rId4" cstate="print"/>
          <a:srcRect/>
          <a:stretch>
            <a:fillRect/>
          </a:stretch>
        </p:blipFill>
        <p:spPr bwMode="auto">
          <a:xfrm>
            <a:off x="7096246" y="5683109"/>
            <a:ext cx="1514354" cy="102523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7400925" y="1871843"/>
            <a:ext cx="1685925" cy="16859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ox(in)">
                                      <p:cBhvr>
                                        <p:cTn id="7" dur="500"/>
                                        <p:tgtEl>
                                          <p:spTgt spid="1638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dissolve">
                                      <p:cBhvr>
                                        <p:cTn id="10" dur="500"/>
                                        <p:tgtEl>
                                          <p:spTgt spid="16387"/>
                                        </p:tgtEl>
                                      </p:cBhvr>
                                    </p:animEffect>
                                  </p:childTnLst>
                                </p:cTn>
                              </p:par>
                              <p:par>
                                <p:cTn id="11" presetID="9" presetClass="entr" presetSubtype="0"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dissolve">
                                      <p:cBhvr>
                                        <p:cTn id="13" dur="500"/>
                                        <p:tgtEl>
                                          <p:spTgt spid="1639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0246">
                                            <p:txEl>
                                              <p:pRg st="0" end="0"/>
                                            </p:txEl>
                                          </p:spTgt>
                                        </p:tgtEl>
                                        <p:attrNameLst>
                                          <p:attrName>style.visibility</p:attrName>
                                        </p:attrNameLst>
                                      </p:cBhvr>
                                      <p:to>
                                        <p:strVal val="visible"/>
                                      </p:to>
                                    </p:set>
                                    <p:animEffect transition="in" filter="checkerboard(across)">
                                      <p:cBhvr>
                                        <p:cTn id="18" dur="500"/>
                                        <p:tgtEl>
                                          <p:spTgt spid="10246">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334000"/>
            <a:ext cx="9144000" cy="1066800"/>
          </a:xfrm>
          <a:solidFill>
            <a:srgbClr val="FF0000">
              <a:alpha val="49019"/>
            </a:srgbClr>
          </a:solidFill>
        </p:spPr>
        <p:txBody>
          <a:bodyPr/>
          <a:lstStyle/>
          <a:p>
            <a:pPr eaLnBrk="1" hangingPunct="1"/>
            <a:r>
              <a:rPr lang="en-US" dirty="0" smtClean="0"/>
              <a:t>What Actually Happened at the </a:t>
            </a:r>
            <a:br>
              <a:rPr lang="en-US" dirty="0" smtClean="0"/>
            </a:br>
            <a:r>
              <a:rPr lang="en-US" dirty="0" smtClean="0"/>
              <a:t>Boston Tea Party?</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a:t>
            </a:r>
            <a:endParaRPr lang="en-US" dirty="0"/>
          </a:p>
        </p:txBody>
      </p:sp>
      <p:sp>
        <p:nvSpPr>
          <p:cNvPr id="3" name="Content Placeholder 2"/>
          <p:cNvSpPr>
            <a:spLocks noGrp="1"/>
          </p:cNvSpPr>
          <p:nvPr>
            <p:ph idx="1"/>
          </p:nvPr>
        </p:nvSpPr>
        <p:spPr/>
        <p:txBody>
          <a:bodyPr/>
          <a:lstStyle/>
          <a:p>
            <a:r>
              <a:rPr lang="en-US" dirty="0" smtClean="0"/>
              <a:t>They also try to bring together leaders from each colony to decide the best way to respond to Britain's abuses of colonial rights.</a:t>
            </a:r>
            <a:endParaRPr lang="en-US" dirty="0"/>
          </a:p>
        </p:txBody>
      </p:sp>
      <p:sp>
        <p:nvSpPr>
          <p:cNvPr id="6" name="TextBox 5"/>
          <p:cNvSpPr txBox="1"/>
          <p:nvPr/>
        </p:nvSpPr>
        <p:spPr>
          <a:xfrm>
            <a:off x="5029200" y="0"/>
            <a:ext cx="4114800"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smtClean="0"/>
              <a:t>Colonial Leaders in Boston propose a boycott of all British goods in the colonies.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grpId="0" nodeType="with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9"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File:Map of territorial growth 1775.svg">
            <a:hlinkClick r:id="rId3"/>
          </p:cNvPr>
          <p:cNvPicPr>
            <a:picLocks noChangeAspect="1" noChangeArrowheads="1"/>
          </p:cNvPicPr>
          <p:nvPr/>
        </p:nvPicPr>
        <p:blipFill>
          <a:blip r:embed="rId4" cstate="print"/>
          <a:srcRect l="1453" t="1111" r="1184" b="10001"/>
          <a:stretch>
            <a:fillRect/>
          </a:stretch>
        </p:blipFill>
        <p:spPr bwMode="auto">
          <a:xfrm>
            <a:off x="0" y="0"/>
            <a:ext cx="5105400" cy="6096000"/>
          </a:xfrm>
          <a:prstGeom prst="rect">
            <a:avLst/>
          </a:prstGeom>
          <a:noFill/>
          <a:ln w="9525">
            <a:noFill/>
            <a:miter lim="800000"/>
            <a:headEnd/>
            <a:tailEnd/>
          </a:ln>
        </p:spPr>
      </p:pic>
      <p:sp>
        <p:nvSpPr>
          <p:cNvPr id="12291" name="Content Placeholder 2"/>
          <p:cNvSpPr>
            <a:spLocks noGrp="1"/>
          </p:cNvSpPr>
          <p:nvPr>
            <p:ph idx="4294967295"/>
          </p:nvPr>
        </p:nvSpPr>
        <p:spPr>
          <a:xfrm>
            <a:off x="4648200" y="1295400"/>
            <a:ext cx="4343400" cy="4525963"/>
          </a:xfrm>
          <a:noFill/>
        </p:spPr>
        <p:txBody>
          <a:bodyPr/>
          <a:lstStyle/>
          <a:p>
            <a:pPr>
              <a:buFont typeface="Arial" charset="0"/>
              <a:buNone/>
            </a:pPr>
            <a:r>
              <a:rPr lang="en-US" sz="2800" dirty="0" smtClean="0"/>
              <a:t>Act: This law </a:t>
            </a:r>
            <a:r>
              <a:rPr lang="en-US" sz="2800" u="sng" dirty="0" smtClean="0"/>
              <a:t>banned the Colonists from settling west of the Appalachian Mountains.</a:t>
            </a:r>
          </a:p>
          <a:p>
            <a:pPr>
              <a:buFont typeface="Arial" charset="0"/>
              <a:buNone/>
            </a:pPr>
            <a:r>
              <a:rPr lang="en-US" sz="2800" dirty="0" smtClean="0">
                <a:solidFill>
                  <a:srgbClr val="FF0000"/>
                </a:solidFill>
              </a:rPr>
              <a:t>Reaction:</a:t>
            </a:r>
            <a:r>
              <a:rPr lang="en-US" sz="2800" dirty="0" smtClean="0"/>
              <a:t> The proclamation was largely </a:t>
            </a:r>
            <a:r>
              <a:rPr lang="en-US" sz="2800" u="sng" dirty="0" smtClean="0"/>
              <a:t>ignored </a:t>
            </a:r>
            <a:r>
              <a:rPr lang="en-US" sz="2800" dirty="0" smtClean="0"/>
              <a:t>on the ground but its very existence </a:t>
            </a:r>
            <a:r>
              <a:rPr lang="en-US" sz="2800" u="sng" dirty="0" smtClean="0"/>
              <a:t>created a large amount of resentment</a:t>
            </a:r>
            <a:r>
              <a:rPr lang="en-US" sz="2800" dirty="0" smtClean="0"/>
              <a:t> among the British colonists.</a:t>
            </a:r>
          </a:p>
        </p:txBody>
      </p:sp>
      <p:sp>
        <p:nvSpPr>
          <p:cNvPr id="7" name="Rectangle 6"/>
          <p:cNvSpPr/>
          <p:nvPr/>
        </p:nvSpPr>
        <p:spPr>
          <a:xfrm>
            <a:off x="5181600" y="228600"/>
            <a:ext cx="37338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base">
              <a:spcBef>
                <a:spcPct val="0"/>
              </a:spcBef>
              <a:spcAft>
                <a:spcPct val="0"/>
              </a:spcAft>
              <a:defRPr/>
            </a:pP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Proclamation of 1763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After the French and Indian War</a:t>
            </a:r>
          </a:p>
        </p:txBody>
      </p:sp>
      <p:sp>
        <p:nvSpPr>
          <p:cNvPr id="3" name="Content Placeholder 2"/>
          <p:cNvSpPr>
            <a:spLocks noGrp="1"/>
          </p:cNvSpPr>
          <p:nvPr>
            <p:ph sz="half" idx="1"/>
          </p:nvPr>
        </p:nvSpPr>
        <p:spPr>
          <a:xfrm>
            <a:off x="457200" y="1371600"/>
            <a:ext cx="4038600" cy="4525963"/>
          </a:xfrm>
        </p:spPr>
        <p:txBody>
          <a:bodyPr/>
          <a:lstStyle/>
          <a:p>
            <a:pPr eaLnBrk="1" hangingPunct="1"/>
            <a:r>
              <a:rPr lang="en-US" dirty="0" smtClean="0"/>
              <a:t>Great Britain has doubled their national </a:t>
            </a:r>
            <a:r>
              <a:rPr lang="en-US" u="sng" dirty="0" smtClean="0"/>
              <a:t>debt</a:t>
            </a:r>
          </a:p>
          <a:p>
            <a:pPr eaLnBrk="1" hangingPunct="1"/>
            <a:r>
              <a:rPr lang="en-US" dirty="0" smtClean="0"/>
              <a:t>France is out for revenge</a:t>
            </a:r>
          </a:p>
          <a:p>
            <a:pPr eaLnBrk="1" hangingPunct="1"/>
            <a:r>
              <a:rPr lang="en-US" dirty="0" smtClean="0"/>
              <a:t>Relations between Colonists and Indians reach all time low</a:t>
            </a:r>
          </a:p>
          <a:p>
            <a:pPr lvl="1" eaLnBrk="1" hangingPunct="1"/>
            <a:r>
              <a:rPr lang="en-US" sz="2000" dirty="0" smtClean="0"/>
              <a:t>Proclamation of 1763</a:t>
            </a:r>
          </a:p>
          <a:p>
            <a:pPr eaLnBrk="1" hangingPunct="1"/>
            <a:r>
              <a:rPr lang="en-US" dirty="0" smtClean="0"/>
              <a:t>The stage is set for conflict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5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iterate type="lt">
                                    <p:tmPct val="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500"/>
                                        <p:tgtEl>
                                          <p:spTgt spid="3">
                                            <p:txEl>
                                              <p:pRg st="4" end="4"/>
                                            </p:txEl>
                                          </p:spTgt>
                                        </p:tgtEl>
                                      </p:cBhvr>
                                    </p:animEffect>
                                  </p:childTnLst>
                                </p:cTn>
                              </p:par>
                            </p:childTnLst>
                          </p:cTn>
                        </p:par>
                        <p:par>
                          <p:cTn id="22" fill="hold">
                            <p:stCondLst>
                              <p:cond delay="500"/>
                            </p:stCondLst>
                            <p:childTnLst>
                              <p:par>
                                <p:cTn id="23" presetID="32" presetClass="emph" presetSubtype="0" fill="hold" nodeType="afterEffect">
                                  <p:stCondLst>
                                    <p:cond delay="0"/>
                                  </p:stCondLst>
                                  <p:iterate type="lt">
                                    <p:tmPct val="0"/>
                                  </p:iterate>
                                  <p:childTnLst>
                                    <p:animClr clrSpc="rgb" dir="cw">
                                      <p:cBhvr override="childStyle">
                                        <p:cTn id="24" dur="100" fill="hold"/>
                                        <p:tgtEl>
                                          <p:spTgt spid="3">
                                            <p:txEl>
                                              <p:pRg st="4" end="4"/>
                                            </p:txEl>
                                          </p:spTgt>
                                        </p:tgtEl>
                                        <p:attrNameLst>
                                          <p:attrName>style.color</p:attrName>
                                        </p:attrNameLst>
                                      </p:cBhvr>
                                      <p:to>
                                        <a:srgbClr val="F31B20"/>
                                      </p:to>
                                    </p:animClr>
                                    <p:animClr clrSpc="rgb" dir="cw">
                                      <p:cBhvr>
                                        <p:cTn id="25" dur="100" fill="hold"/>
                                        <p:tgtEl>
                                          <p:spTgt spid="3">
                                            <p:txEl>
                                              <p:pRg st="4" end="4"/>
                                            </p:txEl>
                                          </p:spTgt>
                                        </p:tgtEl>
                                        <p:attrNameLst>
                                          <p:attrName>fillcolor</p:attrName>
                                        </p:attrNameLst>
                                      </p:cBhvr>
                                      <p:to>
                                        <a:srgbClr val="F31B20"/>
                                      </p:to>
                                    </p:animClr>
                                    <p:set>
                                      <p:cBhvr>
                                        <p:cTn id="26" dur="100" fill="hold"/>
                                        <p:tgtEl>
                                          <p:spTgt spid="3">
                                            <p:txEl>
                                              <p:pRg st="4" end="4"/>
                                            </p:txEl>
                                          </p:spTgt>
                                        </p:tgtEl>
                                        <p:attrNameLst>
                                          <p:attrName>fill.type</p:attrName>
                                        </p:attrNameLst>
                                      </p:cBhvr>
                                      <p:to>
                                        <p:strVal val="solid"/>
                                      </p:to>
                                    </p:set>
                                    <p:set>
                                      <p:cBhvr>
                                        <p:cTn id="27" dur="100" fill="hold"/>
                                        <p:tgtEl>
                                          <p:spTgt spid="3">
                                            <p:txEl>
                                              <p:pRg st="4" end="4"/>
                                            </p:txEl>
                                          </p:spTgt>
                                        </p:tgtEl>
                                        <p:attrNameLst>
                                          <p:attrName>fill.on</p:attrName>
                                        </p:attrNameLst>
                                      </p:cBhvr>
                                      <p:to>
                                        <p:strVal val="true"/>
                                      </p:to>
                                    </p:set>
                                    <p:animRot by="120000">
                                      <p:cBhvr>
                                        <p:cTn id="28" dur="100" fill="hold">
                                          <p:stCondLst>
                                            <p:cond delay="0"/>
                                          </p:stCondLst>
                                        </p:cTn>
                                        <p:tgtEl>
                                          <p:spTgt spid="3">
                                            <p:txEl>
                                              <p:pRg st="4" end="4"/>
                                            </p:txEl>
                                          </p:spTgt>
                                        </p:tgtEl>
                                        <p:attrNameLst>
                                          <p:attrName>r</p:attrName>
                                        </p:attrNameLst>
                                      </p:cBhvr>
                                    </p:animRot>
                                    <p:animRot by="-240000">
                                      <p:cBhvr>
                                        <p:cTn id="29" dur="200" fill="hold">
                                          <p:stCondLst>
                                            <p:cond delay="200"/>
                                          </p:stCondLst>
                                        </p:cTn>
                                        <p:tgtEl>
                                          <p:spTgt spid="3">
                                            <p:txEl>
                                              <p:pRg st="4" end="4"/>
                                            </p:txEl>
                                          </p:spTgt>
                                        </p:tgtEl>
                                        <p:attrNameLst>
                                          <p:attrName>r</p:attrName>
                                        </p:attrNameLst>
                                      </p:cBhvr>
                                    </p:animRot>
                                    <p:animRot by="240000">
                                      <p:cBhvr>
                                        <p:cTn id="30" dur="200" fill="hold">
                                          <p:stCondLst>
                                            <p:cond delay="400"/>
                                          </p:stCondLst>
                                        </p:cTn>
                                        <p:tgtEl>
                                          <p:spTgt spid="3">
                                            <p:txEl>
                                              <p:pRg st="4" end="4"/>
                                            </p:txEl>
                                          </p:spTgt>
                                        </p:tgtEl>
                                        <p:attrNameLst>
                                          <p:attrName>r</p:attrName>
                                        </p:attrNameLst>
                                      </p:cBhvr>
                                    </p:animRot>
                                    <p:animRot by="-240000">
                                      <p:cBhvr>
                                        <p:cTn id="31" dur="200" fill="hold">
                                          <p:stCondLst>
                                            <p:cond delay="600"/>
                                          </p:stCondLst>
                                        </p:cTn>
                                        <p:tgtEl>
                                          <p:spTgt spid="3">
                                            <p:txEl>
                                              <p:pRg st="4" end="4"/>
                                            </p:txEl>
                                          </p:spTgt>
                                        </p:tgtEl>
                                        <p:attrNameLst>
                                          <p:attrName>r</p:attrName>
                                        </p:attrNameLst>
                                      </p:cBhvr>
                                    </p:animRot>
                                    <p:animRot by="120000">
                                      <p:cBhvr>
                                        <p:cTn id="32"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Great Britain needs           , so what do they do?</a:t>
            </a:r>
            <a:endParaRPr lang="en-US" dirty="0"/>
          </a:p>
        </p:txBody>
      </p:sp>
      <p:pic>
        <p:nvPicPr>
          <p:cNvPr id="8195" name="Picture 13" descr="C:\Documents and Settings\Car\Local Settings\Temporary Internet Files\Content.IE5\UH43IJ33\MMj02832430000[1].gif"/>
          <p:cNvPicPr>
            <a:picLocks noChangeAspect="1" noChangeArrowheads="1" noCrop="1"/>
          </p:cNvPicPr>
          <p:nvPr/>
        </p:nvPicPr>
        <p:blipFill>
          <a:blip r:embed="rId3" cstate="print"/>
          <a:srcRect/>
          <a:stretch>
            <a:fillRect/>
          </a:stretch>
        </p:blipFill>
        <p:spPr bwMode="auto">
          <a:xfrm>
            <a:off x="4648200" y="0"/>
            <a:ext cx="1219200" cy="971550"/>
          </a:xfrm>
          <a:prstGeom prst="rect">
            <a:avLst/>
          </a:prstGeom>
          <a:noFill/>
          <a:ln w="9525">
            <a:noFill/>
            <a:miter lim="800000"/>
            <a:headEnd/>
            <a:tailEnd/>
          </a:ln>
        </p:spPr>
      </p:pic>
      <p:sp>
        <p:nvSpPr>
          <p:cNvPr id="17" name="Content Placeholder 16"/>
          <p:cNvSpPr>
            <a:spLocks noGrp="1"/>
          </p:cNvSpPr>
          <p:nvPr>
            <p:ph idx="1"/>
          </p:nvPr>
        </p:nvSpPr>
        <p:spPr>
          <a:xfrm>
            <a:off x="228600" y="1600200"/>
            <a:ext cx="5181600" cy="2438400"/>
          </a:xfrm>
        </p:spPr>
        <p:txBody>
          <a:bodyPr rtlCol="0">
            <a:normAutofit lnSpcReduction="10000"/>
          </a:bodyPr>
          <a:lstStyle/>
          <a:p>
            <a:pPr eaLnBrk="1" fontAlgn="auto" hangingPunct="1">
              <a:spcAft>
                <a:spcPts val="0"/>
              </a:spcAft>
              <a:buFont typeface="Arial" pitchFamily="34" charset="0"/>
              <a:buChar char="•"/>
              <a:defRPr/>
            </a:pPr>
            <a:r>
              <a:rPr lang="en-US" b="1" dirty="0" smtClean="0">
                <a:solidFill>
                  <a:srgbClr val="FF0000"/>
                </a:solidFill>
              </a:rPr>
              <a:t>Sugar Act </a:t>
            </a:r>
            <a:r>
              <a:rPr lang="en-US" dirty="0" smtClean="0"/>
              <a:t>(1764)</a:t>
            </a:r>
            <a:r>
              <a:rPr lang="en-US" dirty="0" smtClean="0">
                <a:solidFill>
                  <a:srgbClr val="FF0000"/>
                </a:solidFill>
              </a:rPr>
              <a:t>:</a:t>
            </a:r>
            <a:r>
              <a:rPr lang="en-US" dirty="0" smtClean="0"/>
              <a:t> </a:t>
            </a:r>
            <a:r>
              <a:rPr lang="en-US" u="sng" dirty="0" smtClean="0"/>
              <a:t>tax on </a:t>
            </a:r>
            <a:r>
              <a:rPr lang="en-US" dirty="0" smtClean="0"/>
              <a:t>foreign </a:t>
            </a:r>
            <a:r>
              <a:rPr lang="en-US" u="sng" dirty="0" smtClean="0"/>
              <a:t>refined sugar </a:t>
            </a:r>
            <a:r>
              <a:rPr lang="en-US" dirty="0" smtClean="0"/>
              <a:t>and increased taxes on coffee</a:t>
            </a:r>
            <a:r>
              <a:rPr lang="en-US" dirty="0"/>
              <a:t>,</a:t>
            </a:r>
            <a:r>
              <a:rPr lang="en-US" u="sng" dirty="0" smtClean="0"/>
              <a:t> </a:t>
            </a:r>
            <a:r>
              <a:rPr lang="en-US" dirty="0" smtClean="0"/>
              <a:t>indigo, and certain kinds of wine. </a:t>
            </a:r>
          </a:p>
        </p:txBody>
      </p:sp>
      <p:pic>
        <p:nvPicPr>
          <p:cNvPr id="8197" name="Picture 15" descr="http://beaut.ie/blog/wp-content/uploads/2009/01/sugar.jpg"/>
          <p:cNvPicPr>
            <a:picLocks noChangeAspect="1" noChangeArrowheads="1"/>
          </p:cNvPicPr>
          <p:nvPr/>
        </p:nvPicPr>
        <p:blipFill>
          <a:blip r:embed="rId4" cstate="print"/>
          <a:srcRect/>
          <a:stretch>
            <a:fillRect/>
          </a:stretch>
        </p:blipFill>
        <p:spPr bwMode="auto">
          <a:xfrm>
            <a:off x="5638800" y="1981200"/>
            <a:ext cx="3175000" cy="3810000"/>
          </a:xfrm>
          <a:prstGeom prst="rect">
            <a:avLst/>
          </a:prstGeom>
          <a:noFill/>
          <a:ln w="9525">
            <a:noFill/>
            <a:miter lim="800000"/>
            <a:headEnd/>
            <a:tailEnd/>
          </a:ln>
        </p:spPr>
      </p:pic>
      <p:sp>
        <p:nvSpPr>
          <p:cNvPr id="6" name="TextBox 5"/>
          <p:cNvSpPr txBox="1"/>
          <p:nvPr/>
        </p:nvSpPr>
        <p:spPr>
          <a:xfrm>
            <a:off x="228600" y="3810000"/>
            <a:ext cx="5029200" cy="2893100"/>
          </a:xfrm>
          <a:prstGeom prst="rect">
            <a:avLst/>
          </a:prstGeom>
          <a:noFill/>
        </p:spPr>
        <p:txBody>
          <a:bodyPr wrap="square" rtlCol="0">
            <a:spAutoFit/>
          </a:bodyPr>
          <a:lstStyle/>
          <a:p>
            <a:pPr>
              <a:defRPr/>
            </a:pPr>
            <a:r>
              <a:rPr lang="en-US" sz="2600" b="1" dirty="0" smtClean="0">
                <a:solidFill>
                  <a:srgbClr val="FF0000"/>
                </a:solidFill>
              </a:rPr>
              <a:t>Reaction:</a:t>
            </a:r>
            <a:r>
              <a:rPr lang="en-US" sz="2600" dirty="0" smtClean="0">
                <a:solidFill>
                  <a:srgbClr val="FF0000"/>
                </a:solidFill>
              </a:rPr>
              <a:t> </a:t>
            </a:r>
            <a:r>
              <a:rPr lang="en-US" sz="2600" dirty="0" smtClean="0"/>
              <a:t>In August 1764, fifty Boston merchants agreed to stop purchasing British luxury items, or </a:t>
            </a:r>
            <a:r>
              <a:rPr lang="en-US" sz="2600" u="sng" dirty="0" smtClean="0"/>
              <a:t>boycott British </a:t>
            </a:r>
            <a:r>
              <a:rPr lang="en-US" sz="2600" dirty="0" smtClean="0"/>
              <a:t>goods, and in both Boston and New York there were movements to increase colonial manufacturing.</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Car\Local Settings\Temporary Internet Files\Content.IE5\8URQRV2F\MMj02841510000[1].gif"/>
          <p:cNvPicPr>
            <a:picLocks noChangeAspect="1" noChangeArrowheads="1" noCrop="1"/>
          </p:cNvPicPr>
          <p:nvPr/>
        </p:nvPicPr>
        <p:blipFill>
          <a:blip r:embed="rId3" cstate="print"/>
          <a:srcRect/>
          <a:stretch>
            <a:fillRect/>
          </a:stretch>
        </p:blipFill>
        <p:spPr bwMode="auto">
          <a:xfrm>
            <a:off x="2362200" y="381000"/>
            <a:ext cx="838200" cy="838200"/>
          </a:xfrm>
          <a:prstGeom prst="rect">
            <a:avLst/>
          </a:prstGeom>
          <a:noFill/>
          <a:ln w="9525">
            <a:noFill/>
            <a:miter lim="800000"/>
            <a:headEnd/>
            <a:tailEnd/>
          </a:ln>
        </p:spPr>
      </p:pic>
      <p:sp>
        <p:nvSpPr>
          <p:cNvPr id="5" name="Rectangle 4"/>
          <p:cNvSpPr/>
          <p:nvPr/>
        </p:nvSpPr>
        <p:spPr>
          <a:xfrm>
            <a:off x="3429000" y="381000"/>
            <a:ext cx="3129062" cy="923330"/>
          </a:xfrm>
          <a:prstGeom prst="rect">
            <a:avLst/>
          </a:prstGeom>
          <a:noFill/>
        </p:spPr>
        <p:txBody>
          <a:bodyPr wrap="none">
            <a:spAutoFit/>
          </a:bodyPr>
          <a:lstStyle/>
          <a:p>
            <a:pPr algn="ctr">
              <a:defRPr/>
            </a:pP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Stamp Act</a:t>
            </a:r>
          </a:p>
        </p:txBody>
      </p:sp>
      <p:sp>
        <p:nvSpPr>
          <p:cNvPr id="10244" name="Rectangle 5"/>
          <p:cNvSpPr>
            <a:spLocks noChangeArrowheads="1"/>
          </p:cNvSpPr>
          <p:nvPr/>
        </p:nvSpPr>
        <p:spPr bwMode="auto">
          <a:xfrm>
            <a:off x="533400" y="1371600"/>
            <a:ext cx="8534400" cy="2770188"/>
          </a:xfrm>
          <a:prstGeom prst="rect">
            <a:avLst/>
          </a:prstGeom>
          <a:noFill/>
          <a:ln w="9525">
            <a:noFill/>
            <a:miter lim="800000"/>
            <a:headEnd/>
            <a:tailEnd/>
          </a:ln>
        </p:spPr>
        <p:txBody>
          <a:bodyPr>
            <a:spAutoFit/>
          </a:bodyPr>
          <a:lstStyle/>
          <a:p>
            <a:pPr fontAlgn="base">
              <a:spcBef>
                <a:spcPct val="0"/>
              </a:spcBef>
              <a:spcAft>
                <a:spcPct val="0"/>
              </a:spcAft>
            </a:pPr>
            <a:r>
              <a:rPr lang="en-US" sz="2400" dirty="0">
                <a:solidFill>
                  <a:prstClr val="black"/>
                </a:solidFill>
              </a:rPr>
              <a:t>The Stamp Act was passed in the British Parliament in </a:t>
            </a:r>
            <a:r>
              <a:rPr lang="en-US" sz="2400" u="sng" dirty="0">
                <a:solidFill>
                  <a:prstClr val="black"/>
                </a:solidFill>
              </a:rPr>
              <a:t>1765</a:t>
            </a:r>
            <a:r>
              <a:rPr lang="en-US" sz="2400" dirty="0">
                <a:solidFill>
                  <a:prstClr val="black"/>
                </a:solidFill>
              </a:rPr>
              <a:t> introducing a </a:t>
            </a:r>
            <a:r>
              <a:rPr lang="en-US" sz="2400" u="sng" dirty="0">
                <a:solidFill>
                  <a:prstClr val="black"/>
                </a:solidFill>
              </a:rPr>
              <a:t>tax on legal documents</a:t>
            </a:r>
            <a:r>
              <a:rPr lang="en-US" sz="2400" dirty="0">
                <a:solidFill>
                  <a:prstClr val="black"/>
                </a:solidFill>
              </a:rPr>
              <a:t> (etc.) in the North American colonies. The money collected by the Stamp Act was to be used to help pay the costs of defending and protecting the American </a:t>
            </a:r>
            <a:r>
              <a:rPr lang="en-US" sz="2400" u="sng" dirty="0">
                <a:solidFill>
                  <a:prstClr val="black"/>
                </a:solidFill>
              </a:rPr>
              <a:t>frontier. </a:t>
            </a:r>
          </a:p>
          <a:p>
            <a:pPr fontAlgn="base">
              <a:spcBef>
                <a:spcPct val="0"/>
              </a:spcBef>
              <a:spcAft>
                <a:spcPct val="0"/>
              </a:spcAft>
            </a:pPr>
            <a:endParaRPr lang="en-US" dirty="0">
              <a:solidFill>
                <a:prstClr val="black"/>
              </a:solidFill>
            </a:endParaRPr>
          </a:p>
          <a:p>
            <a:pPr fontAlgn="base">
              <a:spcBef>
                <a:spcPct val="0"/>
              </a:spcBef>
              <a:spcAft>
                <a:spcPct val="0"/>
              </a:spcAft>
            </a:pPr>
            <a:r>
              <a:rPr lang="en-US" dirty="0">
                <a:solidFill>
                  <a:prstClr val="black"/>
                </a:solidFill>
              </a:rPr>
              <a:t/>
            </a:r>
            <a:br>
              <a:rPr lang="en-US" dirty="0">
                <a:solidFill>
                  <a:prstClr val="black"/>
                </a:solidFill>
              </a:rPr>
            </a:br>
            <a:endParaRPr lang="en-US" dirty="0">
              <a:solidFill>
                <a:prstClr val="black"/>
              </a:solidFill>
            </a:endParaRPr>
          </a:p>
        </p:txBody>
      </p:sp>
      <p:pic>
        <p:nvPicPr>
          <p:cNvPr id="5125" name="Picture 6" descr="Stamp Act"/>
          <p:cNvPicPr>
            <a:picLocks noChangeAspect="1" noChangeArrowheads="1"/>
          </p:cNvPicPr>
          <p:nvPr/>
        </p:nvPicPr>
        <p:blipFill>
          <a:blip r:embed="rId4" cstate="print"/>
          <a:srcRect/>
          <a:stretch>
            <a:fillRect/>
          </a:stretch>
        </p:blipFill>
        <p:spPr bwMode="auto">
          <a:xfrm>
            <a:off x="2743200" y="3581400"/>
            <a:ext cx="3962400" cy="2444750"/>
          </a:xfrm>
          <a:prstGeom prst="rect">
            <a:avLst/>
          </a:prstGeom>
          <a:noFill/>
          <a:ln w="9525">
            <a:noFill/>
            <a:miter lim="800000"/>
            <a:headEnd/>
            <a:tailEnd/>
          </a:ln>
        </p:spPr>
      </p:pic>
      <p:pic>
        <p:nvPicPr>
          <p:cNvPr id="5126" name="Picture 8" descr="http://userwww.sfsu.edu/~cspeidel/Stamp.jpeg"/>
          <p:cNvPicPr>
            <a:picLocks noChangeAspect="1" noChangeArrowheads="1"/>
          </p:cNvPicPr>
          <p:nvPr/>
        </p:nvPicPr>
        <p:blipFill>
          <a:blip r:embed="rId5" cstate="print"/>
          <a:srcRect/>
          <a:stretch>
            <a:fillRect/>
          </a:stretch>
        </p:blipFill>
        <p:spPr bwMode="auto">
          <a:xfrm>
            <a:off x="6324600" y="4724400"/>
            <a:ext cx="1512888" cy="1981200"/>
          </a:xfrm>
          <a:prstGeom prst="rect">
            <a:avLst/>
          </a:prstGeom>
          <a:noFill/>
          <a:ln w="9525">
            <a:noFill/>
            <a:miter lim="800000"/>
            <a:headEnd/>
            <a:tailEnd/>
          </a:ln>
        </p:spPr>
      </p:pic>
      <p:pic>
        <p:nvPicPr>
          <p:cNvPr id="5127" name="Picture 10" descr="http://userwww.sfsu.edu/~cspeidel/stamps%5b1%5d.jpg">
            <a:hlinkClick r:id="rId6"/>
          </p:cNvPr>
          <p:cNvPicPr>
            <a:picLocks noChangeAspect="1" noChangeArrowheads="1"/>
          </p:cNvPicPr>
          <p:nvPr/>
        </p:nvPicPr>
        <p:blipFill>
          <a:blip r:embed="rId7" cstate="print"/>
          <a:srcRect/>
          <a:stretch>
            <a:fillRect/>
          </a:stretch>
        </p:blipFill>
        <p:spPr bwMode="auto">
          <a:xfrm>
            <a:off x="7467600" y="3048000"/>
            <a:ext cx="1447800" cy="1855788"/>
          </a:xfrm>
          <a:prstGeom prst="rect">
            <a:avLst/>
          </a:prstGeom>
          <a:noFill/>
          <a:ln w="9525">
            <a:noFill/>
            <a:miter lim="800000"/>
            <a:headEnd/>
            <a:tailEnd/>
          </a:ln>
        </p:spPr>
      </p:pic>
      <p:pic>
        <p:nvPicPr>
          <p:cNvPr id="5128" name="Picture 12" descr="http://userwww.sfsu.edu/~cspeidel/stamps%5b1%5d.jpg">
            <a:hlinkClick r:id="rId6"/>
          </p:cNvPr>
          <p:cNvPicPr>
            <a:picLocks noChangeAspect="1" noChangeArrowheads="1"/>
          </p:cNvPicPr>
          <p:nvPr/>
        </p:nvPicPr>
        <p:blipFill>
          <a:blip r:embed="rId8" cstate="print"/>
          <a:srcRect/>
          <a:stretch>
            <a:fillRect/>
          </a:stretch>
        </p:blipFill>
        <p:spPr bwMode="auto">
          <a:xfrm>
            <a:off x="1371600" y="4343400"/>
            <a:ext cx="1447800" cy="2344738"/>
          </a:xfrm>
          <a:prstGeom prst="rect">
            <a:avLst/>
          </a:prstGeom>
          <a:noFill/>
          <a:ln w="9525">
            <a:noFill/>
            <a:miter lim="800000"/>
            <a:headEnd/>
            <a:tailEnd/>
          </a:ln>
        </p:spPr>
      </p:pic>
      <p:pic>
        <p:nvPicPr>
          <p:cNvPr id="5129" name="Picture 14" descr="http://userwww.sfsu.edu/~cspeidel/stamps%5b1%5d.jpg">
            <a:hlinkClick r:id="rId6"/>
          </p:cNvPr>
          <p:cNvPicPr>
            <a:picLocks noChangeAspect="1" noChangeArrowheads="1"/>
          </p:cNvPicPr>
          <p:nvPr/>
        </p:nvPicPr>
        <p:blipFill>
          <a:blip r:embed="rId9" cstate="print">
            <a:clrChange>
              <a:clrFrom>
                <a:srgbClr val="FCFCFC"/>
              </a:clrFrom>
              <a:clrTo>
                <a:srgbClr val="FCFCFC">
                  <a:alpha val="0"/>
                </a:srgbClr>
              </a:clrTo>
            </a:clrChange>
          </a:blip>
          <a:srcRect/>
          <a:stretch>
            <a:fillRect/>
          </a:stretch>
        </p:blipFill>
        <p:spPr bwMode="auto">
          <a:xfrm>
            <a:off x="228600" y="3200400"/>
            <a:ext cx="1223963"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5000"/>
                                        <p:tgtEl>
                                          <p:spTgt spid="5129"/>
                                        </p:tgtEl>
                                      </p:cBhvr>
                                    </p:animEffect>
                                  </p:childTnLst>
                                </p:cTn>
                              </p:par>
                              <p:par>
                                <p:cTn id="8" presetID="10" presetClass="entr" presetSubtype="0" fill="hold" nodeType="withEffect">
                                  <p:stCondLst>
                                    <p:cond delay="0"/>
                                  </p:stCondLst>
                                  <p:childTnLst>
                                    <p:set>
                                      <p:cBhvr>
                                        <p:cTn id="9" dur="1" fill="hold">
                                          <p:stCondLst>
                                            <p:cond delay="0"/>
                                          </p:stCondLst>
                                        </p:cTn>
                                        <p:tgtEl>
                                          <p:spTgt spid="5128"/>
                                        </p:tgtEl>
                                        <p:attrNameLst>
                                          <p:attrName>style.visibility</p:attrName>
                                        </p:attrNameLst>
                                      </p:cBhvr>
                                      <p:to>
                                        <p:strVal val="visible"/>
                                      </p:to>
                                    </p:set>
                                    <p:animEffect transition="in" filter="fade">
                                      <p:cBhvr>
                                        <p:cTn id="10" dur="3000"/>
                                        <p:tgtEl>
                                          <p:spTgt spid="5128"/>
                                        </p:tgtEl>
                                      </p:cBhvr>
                                    </p:animEffect>
                                  </p:childTnLst>
                                </p:cTn>
                              </p:par>
                              <p:par>
                                <p:cTn id="11" presetID="10" presetClass="entr" presetSubtype="0" fill="hold" nodeType="with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fade">
                                      <p:cBhvr>
                                        <p:cTn id="13" dur="2000"/>
                                        <p:tgtEl>
                                          <p:spTgt spid="5125"/>
                                        </p:tgtEl>
                                      </p:cBhvr>
                                    </p:animEffect>
                                  </p:childTnLst>
                                </p:cTn>
                              </p:par>
                              <p:par>
                                <p:cTn id="14" presetID="10" presetClass="entr" presetSubtype="0"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Effect transition="in" filter="fade">
                                      <p:cBhvr>
                                        <p:cTn id="16" dur="1000"/>
                                        <p:tgtEl>
                                          <p:spTgt spid="5126"/>
                                        </p:tgtEl>
                                      </p:cBhvr>
                                    </p:animEffect>
                                  </p:childTnLst>
                                </p:cTn>
                              </p:par>
                              <p:par>
                                <p:cTn id="17" presetID="10" presetClass="entr" presetSubtype="0"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fade">
                                      <p:cBhvr>
                                        <p:cTn id="19"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241898"/>
            <a:ext cx="8915400" cy="4524375"/>
          </a:xfrm>
          <a:prstGeom prst="rect">
            <a:avLst/>
          </a:prstGeom>
          <a:noFill/>
        </p:spPr>
        <p:txBody>
          <a:bodyPr>
            <a:spAutoFit/>
          </a:bodyPr>
          <a:lstStyle/>
          <a:p>
            <a:pPr>
              <a:buFont typeface="Arial" pitchFamily="34" charset="0"/>
              <a:buChar char="•"/>
              <a:defRPr/>
            </a:pPr>
            <a:r>
              <a:rPr lang="en-US" sz="2400" dirty="0">
                <a:solidFill>
                  <a:prstClr val="black"/>
                </a:solidFill>
              </a:rPr>
              <a:t>The Stamp Act met with great resistance in the colonies. It was seen as a violation of the right of Englishmen to be</a:t>
            </a:r>
            <a:r>
              <a:rPr lang="en-US" sz="2400" dirty="0">
                <a:solidFill>
                  <a:srgbClr val="F79646">
                    <a:lumMod val="75000"/>
                  </a:srgbClr>
                </a:solidFill>
              </a:rPr>
              <a:t> taxed only with their consent</a:t>
            </a:r>
            <a:r>
              <a:rPr lang="en-US" sz="2400" dirty="0">
                <a:solidFill>
                  <a:prstClr val="black"/>
                </a:solidFill>
              </a:rPr>
              <a:t>—consent</a:t>
            </a:r>
            <a:r>
              <a:rPr lang="en-US" sz="2400" dirty="0">
                <a:solidFill>
                  <a:srgbClr val="F79646">
                    <a:lumMod val="75000"/>
                  </a:srgbClr>
                </a:solidFill>
              </a:rPr>
              <a:t> </a:t>
            </a:r>
            <a:r>
              <a:rPr lang="en-US" sz="2400" dirty="0">
                <a:solidFill>
                  <a:prstClr val="black"/>
                </a:solidFill>
              </a:rPr>
              <a:t>which could only be granted through their colonial legislatures. </a:t>
            </a:r>
          </a:p>
          <a:p>
            <a:pPr>
              <a:defRPr/>
            </a:pPr>
            <a:endParaRPr lang="en-US" sz="2400" dirty="0">
              <a:solidFill>
                <a:prstClr val="black"/>
              </a:solidFill>
            </a:endParaRPr>
          </a:p>
          <a:p>
            <a:pPr>
              <a:buFont typeface="Arial" pitchFamily="34" charset="0"/>
              <a:buChar char="•"/>
              <a:defRPr/>
            </a:pPr>
            <a:r>
              <a:rPr lang="en-US" sz="2400" dirty="0">
                <a:solidFill>
                  <a:prstClr val="black"/>
                </a:solidFill>
              </a:rPr>
              <a:t>Colonial assemblies sent petitions of protests, and the </a:t>
            </a:r>
            <a:r>
              <a:rPr lang="en-US" sz="2400" b="1" dirty="0">
                <a:solidFill>
                  <a:srgbClr val="4BACC6">
                    <a:lumMod val="75000"/>
                  </a:srgbClr>
                </a:solidFill>
              </a:rPr>
              <a:t>Stamp Act Congress</a:t>
            </a:r>
            <a:r>
              <a:rPr lang="en-US" sz="2400" dirty="0">
                <a:solidFill>
                  <a:srgbClr val="4BACC6">
                    <a:lumMod val="75000"/>
                  </a:srgbClr>
                </a:solidFill>
              </a:rPr>
              <a:t>, </a:t>
            </a:r>
            <a:r>
              <a:rPr lang="en-US" sz="2400" dirty="0">
                <a:solidFill>
                  <a:prstClr val="black"/>
                </a:solidFill>
              </a:rPr>
              <a:t>reflecting the </a:t>
            </a:r>
            <a:r>
              <a:rPr lang="en-US" sz="2400" dirty="0">
                <a:solidFill>
                  <a:srgbClr val="4BACC6">
                    <a:lumMod val="75000"/>
                  </a:srgbClr>
                </a:solidFill>
              </a:rPr>
              <a:t>first joint colonial response to any British measure, </a:t>
            </a:r>
            <a:r>
              <a:rPr lang="en-US" sz="2400" dirty="0">
                <a:solidFill>
                  <a:prstClr val="black"/>
                </a:solidFill>
              </a:rPr>
              <a:t>also petitioned Parliament and the king. </a:t>
            </a:r>
          </a:p>
          <a:p>
            <a:pPr>
              <a:defRPr/>
            </a:pPr>
            <a:endParaRPr lang="en-US" sz="2400" dirty="0">
              <a:solidFill>
                <a:prstClr val="black"/>
              </a:solidFill>
            </a:endParaRPr>
          </a:p>
          <a:p>
            <a:pPr>
              <a:buFont typeface="Arial" pitchFamily="34" charset="0"/>
              <a:buChar char="•"/>
              <a:defRPr/>
            </a:pPr>
            <a:r>
              <a:rPr lang="en-US" sz="2400" dirty="0">
                <a:solidFill>
                  <a:prstClr val="black"/>
                </a:solidFill>
              </a:rPr>
              <a:t>Local protest groups established </a:t>
            </a:r>
            <a:r>
              <a:rPr lang="en-US" sz="2400" dirty="0">
                <a:solidFill>
                  <a:srgbClr val="7030A0"/>
                </a:solidFill>
              </a:rPr>
              <a:t>connections through correspondence </a:t>
            </a:r>
            <a:r>
              <a:rPr lang="en-US" sz="2400" dirty="0">
                <a:solidFill>
                  <a:prstClr val="black"/>
                </a:solidFill>
              </a:rPr>
              <a:t>that created a loose coalition that extended from New England to Georgia.</a:t>
            </a:r>
          </a:p>
        </p:txBody>
      </p:sp>
      <p:sp>
        <p:nvSpPr>
          <p:cNvPr id="8" name="Rectangle 7"/>
          <p:cNvSpPr/>
          <p:nvPr/>
        </p:nvSpPr>
        <p:spPr>
          <a:xfrm>
            <a:off x="1447800" y="2743200"/>
            <a:ext cx="7310463" cy="1754326"/>
          </a:xfrm>
          <a:prstGeom prst="rect">
            <a:avLst/>
          </a:prstGeom>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NO TAXATION WITHOUT</a:t>
            </a:r>
          </a:p>
          <a:p>
            <a:pPr algn="ctr">
              <a:defRPr/>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REPRESENTATION</a:t>
            </a:r>
          </a:p>
        </p:txBody>
      </p:sp>
      <p:sp>
        <p:nvSpPr>
          <p:cNvPr id="2" name="Title 1"/>
          <p:cNvSpPr>
            <a:spLocks noGrp="1"/>
          </p:cNvSpPr>
          <p:nvPr>
            <p:ph type="title"/>
          </p:nvPr>
        </p:nvSpPr>
        <p:spPr>
          <a:xfrm>
            <a:off x="304800" y="98898"/>
            <a:ext cx="8229600" cy="1143000"/>
          </a:xfrm>
        </p:spPr>
        <p:txBody>
          <a:bodyPr rtlCol="0">
            <a:normAutofit/>
          </a:bodyPr>
          <a:lstStyle/>
          <a:p>
            <a:pPr algn="l" eaLnBrk="1" fontAlgn="auto" hangingPunct="1">
              <a:spcAft>
                <a:spcPts val="0"/>
              </a:spcAft>
              <a:defRPr/>
            </a:pPr>
            <a:r>
              <a:rPr lang="en-US" sz="5400" dirty="0" smtClean="0">
                <a:solidFill>
                  <a:srgbClr val="0070C0"/>
                </a:solidFill>
                <a:latin typeface="Imprint MT Shadow" pitchFamily="82" charset="0"/>
              </a:rPr>
              <a:t>Reaction to the Stamp Act</a:t>
            </a:r>
            <a:r>
              <a:rPr lang="en-US" sz="5400" dirty="0" smtClean="0">
                <a:solidFill>
                  <a:schemeClr val="accent2">
                    <a:lumMod val="60000"/>
                    <a:lumOff val="40000"/>
                  </a:schemeClr>
                </a:solidFill>
              </a:rPr>
              <a:t> </a:t>
            </a:r>
            <a:endParaRPr lang="en-US" sz="5400" dirty="0">
              <a:solidFill>
                <a:schemeClr val="accent2">
                  <a:lumMod val="60000"/>
                  <a:lumOff val="40000"/>
                </a:schemeClr>
              </a:solidFill>
            </a:endParaRPr>
          </a:p>
        </p:txBody>
      </p:sp>
      <p:pic>
        <p:nvPicPr>
          <p:cNvPr id="11269" name="Picture 5" descr="C:\Documents and Settings\Car\Local Settings\Temporary Internet Files\Content.IE5\S2QGNIEG\MMj02831780000[1].gif"/>
          <p:cNvPicPr>
            <a:picLocks noChangeAspect="1" noChangeArrowheads="1" noCrop="1"/>
          </p:cNvPicPr>
          <p:nvPr/>
        </p:nvPicPr>
        <p:blipFill>
          <a:blip r:embed="rId3" cstate="print"/>
          <a:srcRect/>
          <a:stretch>
            <a:fillRect/>
          </a:stretch>
        </p:blipFill>
        <p:spPr bwMode="auto">
          <a:xfrm>
            <a:off x="8134822" y="65383"/>
            <a:ext cx="941918" cy="1077618"/>
          </a:xfrm>
          <a:prstGeom prst="rect">
            <a:avLst/>
          </a:prstGeom>
          <a:noFill/>
          <a:ln w="9525">
            <a:noFill/>
            <a:miter lim="800000"/>
            <a:headEnd/>
            <a:tailEnd/>
          </a:ln>
        </p:spPr>
      </p:pic>
      <p:pic>
        <p:nvPicPr>
          <p:cNvPr id="17414" name="Picture 6" descr="C:\Documents and Settings\Car\Local Settings\Temporary Internet Files\Content.IE5\S4MUYVKI\MMj02363790000[1].gif"/>
          <p:cNvPicPr>
            <a:picLocks noChangeAspect="1" noChangeArrowheads="1" noCrop="1"/>
          </p:cNvPicPr>
          <p:nvPr/>
        </p:nvPicPr>
        <p:blipFill>
          <a:blip r:embed="rId4" cstate="print"/>
          <a:srcRect/>
          <a:stretch>
            <a:fillRect/>
          </a:stretch>
        </p:blipFill>
        <p:spPr bwMode="auto">
          <a:xfrm>
            <a:off x="3124200" y="5715000"/>
            <a:ext cx="809625" cy="809625"/>
          </a:xfrm>
          <a:prstGeom prst="rect">
            <a:avLst/>
          </a:prstGeom>
          <a:noFill/>
          <a:ln w="9525">
            <a:noFill/>
            <a:miter lim="800000"/>
            <a:headEnd/>
            <a:tailEnd/>
          </a:ln>
        </p:spPr>
      </p:pic>
      <p:pic>
        <p:nvPicPr>
          <p:cNvPr id="17415" name="Picture 7" descr="C:\Documents and Settings\Car\Local Settings\Temporary Internet Files\Content.IE5\Q76EJD6V\MMj01883420000[1].gif"/>
          <p:cNvPicPr>
            <a:picLocks noChangeAspect="1" noChangeArrowheads="1" noCrop="1"/>
          </p:cNvPicPr>
          <p:nvPr/>
        </p:nvPicPr>
        <p:blipFill>
          <a:blip r:embed="rId5" cstate="print"/>
          <a:srcRect/>
          <a:stretch>
            <a:fillRect/>
          </a:stretch>
        </p:blipFill>
        <p:spPr bwMode="auto">
          <a:xfrm>
            <a:off x="4114800" y="5791200"/>
            <a:ext cx="1190625" cy="714375"/>
          </a:xfrm>
          <a:prstGeom prst="rect">
            <a:avLst/>
          </a:prstGeom>
          <a:noFill/>
          <a:ln w="9525">
            <a:noFill/>
            <a:miter lim="800000"/>
            <a:headEnd/>
            <a:tailEnd/>
          </a:ln>
        </p:spPr>
      </p:pic>
      <p:pic>
        <p:nvPicPr>
          <p:cNvPr id="17417" name="Picture 9" descr="http://www.awesomestories.com/images/user/1222111235.91.gif"/>
          <p:cNvPicPr>
            <a:picLocks noChangeAspect="1" noChangeArrowheads="1"/>
          </p:cNvPicPr>
          <p:nvPr/>
        </p:nvPicPr>
        <p:blipFill>
          <a:blip r:embed="rId6" cstate="print"/>
          <a:srcRect/>
          <a:stretch>
            <a:fillRect/>
          </a:stretch>
        </p:blipFill>
        <p:spPr bwMode="auto">
          <a:xfrm>
            <a:off x="2286000" y="0"/>
            <a:ext cx="4495800" cy="3117850"/>
          </a:xfrm>
          <a:prstGeom prst="rect">
            <a:avLst/>
          </a:prstGeom>
          <a:noFill/>
          <a:ln w="9525">
            <a:noFill/>
            <a:miter lim="800000"/>
            <a:headEnd/>
            <a:tailEnd/>
          </a:ln>
        </p:spPr>
      </p:pic>
      <p:pic>
        <p:nvPicPr>
          <p:cNvPr id="17419" name="Picture 11" descr="http://www.theworldsgreatbooks.com/Acts%20of%20Parliament/parliament%20stamp%20act.jpg"/>
          <p:cNvPicPr>
            <a:picLocks noChangeAspect="1" noChangeArrowheads="1"/>
          </p:cNvPicPr>
          <p:nvPr/>
        </p:nvPicPr>
        <p:blipFill>
          <a:blip r:embed="rId7" cstate="print"/>
          <a:srcRect/>
          <a:stretch>
            <a:fillRect/>
          </a:stretch>
        </p:blipFill>
        <p:spPr bwMode="auto">
          <a:xfrm>
            <a:off x="6400800" y="4159250"/>
            <a:ext cx="1828800" cy="2698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8" presetClass="exit" presetSubtype="12" fill="hold" nodeType="clickEffect">
                                  <p:stCondLst>
                                    <p:cond delay="0"/>
                                  </p:stCondLst>
                                  <p:childTnLst>
                                    <p:animEffect transition="out" filter="strips(downLeft)">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2" presetClass="entr" presetSubtype="4" fill="hold"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 calcmode="lin" valueType="num">
                                      <p:cBhvr additive="base">
                                        <p:cTn id="3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7417"/>
                                        </p:tgtEl>
                                        <p:attrNameLst>
                                          <p:attrName>style.visibility</p:attrName>
                                        </p:attrNameLst>
                                      </p:cBhvr>
                                      <p:to>
                                        <p:strVal val="visible"/>
                                      </p:to>
                                    </p:set>
                                    <p:animEffect transition="in" filter="box(in)">
                                      <p:cBhvr>
                                        <p:cTn id="40" dur="500"/>
                                        <p:tgtEl>
                                          <p:spTgt spid="17417"/>
                                        </p:tgtEl>
                                      </p:cBhvr>
                                    </p:animEffect>
                                  </p:childTnLst>
                                </p:cTn>
                              </p:par>
                              <p:par>
                                <p:cTn id="41" presetID="4" presetClass="entr" presetSubtype="32" fill="hold" nodeType="withEffect">
                                  <p:stCondLst>
                                    <p:cond delay="0"/>
                                  </p:stCondLst>
                                  <p:childTnLst>
                                    <p:set>
                                      <p:cBhvr>
                                        <p:cTn id="42" dur="1" fill="hold">
                                          <p:stCondLst>
                                            <p:cond delay="0"/>
                                          </p:stCondLst>
                                        </p:cTn>
                                        <p:tgtEl>
                                          <p:spTgt spid="17419"/>
                                        </p:tgtEl>
                                        <p:attrNameLst>
                                          <p:attrName>style.visibility</p:attrName>
                                        </p:attrNameLst>
                                      </p:cBhvr>
                                      <p:to>
                                        <p:strVal val="visible"/>
                                      </p:to>
                                    </p:set>
                                    <p:animEffect transition="in" filter="box(out)">
                                      <p:cBhvr>
                                        <p:cTn id="43" dur="500"/>
                                        <p:tgtEl>
                                          <p:spTgt spid="1741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17417"/>
                                        </p:tgtEl>
                                      </p:cBhvr>
                                    </p:animEffect>
                                    <p:set>
                                      <p:cBhvr>
                                        <p:cTn id="48" dur="1" fill="hold">
                                          <p:stCondLst>
                                            <p:cond delay="499"/>
                                          </p:stCondLst>
                                        </p:cTn>
                                        <p:tgtEl>
                                          <p:spTgt spid="17417"/>
                                        </p:tgtEl>
                                        <p:attrNameLst>
                                          <p:attrName>style.visibility</p:attrName>
                                        </p:attrNameLst>
                                      </p:cBhvr>
                                      <p:to>
                                        <p:strVal val="hidden"/>
                                      </p:to>
                                    </p:set>
                                  </p:childTnLst>
                                </p:cTn>
                              </p:par>
                              <p:par>
                                <p:cTn id="49" presetID="4" presetClass="exit" presetSubtype="16" fill="hold" nodeType="withEffect">
                                  <p:stCondLst>
                                    <p:cond delay="0"/>
                                  </p:stCondLst>
                                  <p:childTnLst>
                                    <p:animEffect transition="out" filter="box(in)">
                                      <p:cBhvr>
                                        <p:cTn id="50" dur="500"/>
                                        <p:tgtEl>
                                          <p:spTgt spid="17419"/>
                                        </p:tgtEl>
                                      </p:cBhvr>
                                    </p:animEffect>
                                    <p:set>
                                      <p:cBhvr>
                                        <p:cTn id="51" dur="1" fill="hold">
                                          <p:stCondLst>
                                            <p:cond delay="499"/>
                                          </p:stCondLst>
                                        </p:cTn>
                                        <p:tgtEl>
                                          <p:spTgt spid="17419"/>
                                        </p:tgtEl>
                                        <p:attrNameLst>
                                          <p:attrName>style.visibility</p:attrName>
                                        </p:attrNameLst>
                                      </p:cBhvr>
                                      <p:to>
                                        <p:strVal val="hidden"/>
                                      </p:to>
                                    </p:set>
                                  </p:childTnLst>
                                </p:cTn>
                              </p:par>
                              <p:par>
                                <p:cTn id="52" presetID="2" presetClass="entr" presetSubtype="4" fill="hold" nodeType="with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 calcmode="lin" valueType="num">
                                      <p:cBhvr additive="base">
                                        <p:cTn id="5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741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Reaction to the Stamp Act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609600" y="1351165"/>
            <a:ext cx="8229600" cy="4525963"/>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solidFill>
                  <a:schemeClr val="bg1"/>
                </a:solidFill>
              </a:rPr>
              <a:t>Protests initiated by the </a:t>
            </a:r>
            <a:r>
              <a:rPr lang="en-US" dirty="0" smtClean="0">
                <a:ln>
                  <a:solidFill>
                    <a:srgbClr val="FFFF00"/>
                  </a:solidFill>
                </a:ln>
                <a:solidFill>
                  <a:srgbClr val="FFFF00"/>
                </a:solidFill>
                <a:hlinkClick r:id="rId3"/>
              </a:rPr>
              <a:t>Sons of Liberty</a:t>
            </a:r>
            <a:r>
              <a:rPr lang="en-US" dirty="0" smtClean="0">
                <a:solidFill>
                  <a:schemeClr val="bg1"/>
                </a:solidFill>
              </a:rPr>
              <a:t> often turned violent as the masses became involved. Very soon all stamp tax distributors were forced to quit their jobs.</a:t>
            </a:r>
          </a:p>
          <a:p>
            <a:pPr eaLnBrk="1" fontAlgn="auto" hangingPunct="1">
              <a:spcAft>
                <a:spcPts val="0"/>
              </a:spcAft>
              <a:buFont typeface="Arial" pitchFamily="34" charset="0"/>
              <a:buChar char="•"/>
              <a:defRPr/>
            </a:pPr>
            <a:r>
              <a:rPr lang="en-US" dirty="0" smtClean="0">
                <a:solidFill>
                  <a:schemeClr val="bg1"/>
                </a:solidFill>
              </a:rPr>
              <a:t>Opposition to the Stamp Act was not limited to the colonies. British merchants , whose exports to the colonies were threatened by colonial problems, also pressured Parliament. </a:t>
            </a:r>
          </a:p>
          <a:p>
            <a:pPr eaLnBrk="1" fontAlgn="auto" hangingPunct="1">
              <a:spcAft>
                <a:spcPts val="0"/>
              </a:spcAft>
              <a:buFont typeface="Arial" pitchFamily="34" charset="0"/>
              <a:buChar char="•"/>
              <a:defRPr/>
            </a:pPr>
            <a:r>
              <a:rPr lang="en-US" dirty="0" smtClean="0">
                <a:solidFill>
                  <a:schemeClr val="bg1"/>
                </a:solidFill>
              </a:rPr>
              <a:t>The Act was repealed but Parliament affirmed its power to legislate for the colonies “in all cases whatsoever” by also passing the </a:t>
            </a:r>
            <a:r>
              <a:rPr lang="en-US" u="sng" dirty="0" smtClean="0">
                <a:solidFill>
                  <a:srgbClr val="0070C0"/>
                </a:solidFill>
              </a:rPr>
              <a:t>Declaratory Act.</a:t>
            </a:r>
            <a:r>
              <a:rPr lang="en-US" u="sng" dirty="0" smtClean="0">
                <a:solidFill>
                  <a:schemeClr val="bg1"/>
                </a:solidFill>
              </a:rPr>
              <a:t> </a:t>
            </a:r>
          </a:p>
          <a:p>
            <a:pPr eaLnBrk="1" fontAlgn="auto" hangingPunct="1">
              <a:spcAft>
                <a:spcPts val="0"/>
              </a:spcAft>
              <a:buFont typeface="Arial" pitchFamily="34" charset="0"/>
              <a:buChar char="•"/>
              <a:defRPr/>
            </a:pPr>
            <a:endParaRPr lang="en-US" dirty="0">
              <a:solidFill>
                <a:schemeClr val="bg1"/>
              </a:solidFill>
            </a:endParaRPr>
          </a:p>
        </p:txBody>
      </p:sp>
      <p:pic>
        <p:nvPicPr>
          <p:cNvPr id="19464" name="Picture 8" descr="http://www.laughtergenealogy.com/bin/histprof/images/histlogo.gi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581400" y="5867400"/>
            <a:ext cx="1247775" cy="676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box(in)">
                                      <p:cBhvr>
                                        <p:cTn id="9" dur="500"/>
                                        <p:tgtEl>
                                          <p:spTgt spid="3">
                                            <p:txEl>
                                              <p:pRg st="1" end="1"/>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8" presetClass="entr" presetSubtype="16" fill="hold" nodeType="withEffect">
                                  <p:stCondLst>
                                    <p:cond delay="0"/>
                                  </p:stCondLst>
                                  <p:childTnLst>
                                    <p:set>
                                      <p:cBhvr>
                                        <p:cTn id="13" dur="1" fill="hold">
                                          <p:stCondLst>
                                            <p:cond delay="0"/>
                                          </p:stCondLst>
                                        </p:cTn>
                                        <p:tgtEl>
                                          <p:spTgt spid="19464"/>
                                        </p:tgtEl>
                                        <p:attrNameLst>
                                          <p:attrName>style.visibility</p:attrName>
                                        </p:attrNameLst>
                                      </p:cBhvr>
                                      <p:to>
                                        <p:strVal val="visible"/>
                                      </p:to>
                                    </p:set>
                                    <p:animEffect transition="in" filter="diamond(in)">
                                      <p:cBhvr>
                                        <p:cTn id="14"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Townshend Act</a:t>
            </a:r>
          </a:p>
        </p:txBody>
      </p:sp>
      <p:sp>
        <p:nvSpPr>
          <p:cNvPr id="4" name="Content Placeholder 3"/>
          <p:cNvSpPr>
            <a:spLocks noGrp="1"/>
          </p:cNvSpPr>
          <p:nvPr>
            <p:ph idx="1"/>
          </p:nvPr>
        </p:nvSpPr>
        <p:spPr>
          <a:xfrm>
            <a:off x="107004" y="1295400"/>
            <a:ext cx="4800600" cy="5867400"/>
          </a:xfrm>
        </p:spPr>
        <p:txBody>
          <a:bodyPr rtlCol="0">
            <a:normAutofit/>
          </a:bodyPr>
          <a:lstStyle/>
          <a:p>
            <a:pPr eaLnBrk="1" fontAlgn="auto" hangingPunct="1">
              <a:spcAft>
                <a:spcPts val="0"/>
              </a:spcAft>
              <a:buFont typeface="Arial" pitchFamily="34" charset="0"/>
              <a:buChar char="•"/>
              <a:defRPr/>
            </a:pPr>
            <a:r>
              <a:rPr lang="en-US" sz="2000" dirty="0" smtClean="0"/>
              <a:t>The purpose of the Townshend Acts was to:</a:t>
            </a:r>
          </a:p>
          <a:p>
            <a:pPr lvl="1" eaLnBrk="1" fontAlgn="auto" hangingPunct="1">
              <a:spcAft>
                <a:spcPts val="0"/>
              </a:spcAft>
              <a:buFont typeface="Arial" pitchFamily="34" charset="0"/>
              <a:buChar char="–"/>
              <a:defRPr/>
            </a:pPr>
            <a:r>
              <a:rPr lang="en-US" sz="1800" dirty="0" smtClean="0">
                <a:solidFill>
                  <a:schemeClr val="accent1">
                    <a:lumMod val="75000"/>
                  </a:schemeClr>
                </a:solidFill>
              </a:rPr>
              <a:t>Raise money to pay </a:t>
            </a:r>
            <a:r>
              <a:rPr lang="en-US" sz="1800" u="sng" dirty="0" smtClean="0">
                <a:solidFill>
                  <a:schemeClr val="accent1">
                    <a:lumMod val="75000"/>
                  </a:schemeClr>
                </a:solidFill>
              </a:rPr>
              <a:t>British soldiers </a:t>
            </a:r>
            <a:r>
              <a:rPr lang="en-US" sz="1800" dirty="0" smtClean="0">
                <a:solidFill>
                  <a:schemeClr val="accent1">
                    <a:lumMod val="75000"/>
                  </a:schemeClr>
                </a:solidFill>
              </a:rPr>
              <a:t>and judges</a:t>
            </a:r>
          </a:p>
          <a:p>
            <a:pPr lvl="1" eaLnBrk="1" fontAlgn="auto" hangingPunct="1">
              <a:spcAft>
                <a:spcPts val="0"/>
              </a:spcAft>
              <a:buFont typeface="Arial" pitchFamily="34" charset="0"/>
              <a:buChar char="–"/>
              <a:defRPr/>
            </a:pPr>
            <a:r>
              <a:rPr lang="en-US" sz="1800" dirty="0" smtClean="0">
                <a:solidFill>
                  <a:schemeClr val="accent2">
                    <a:lumMod val="75000"/>
                  </a:schemeClr>
                </a:solidFill>
              </a:rPr>
              <a:t>To force the colonists to obey </a:t>
            </a:r>
            <a:r>
              <a:rPr lang="en-US" sz="1800" u="sng" dirty="0" smtClean="0">
                <a:solidFill>
                  <a:schemeClr val="accent2">
                    <a:lumMod val="75000"/>
                  </a:schemeClr>
                </a:solidFill>
              </a:rPr>
              <a:t>trade </a:t>
            </a:r>
            <a:r>
              <a:rPr lang="en-US" sz="1800" dirty="0" smtClean="0">
                <a:solidFill>
                  <a:schemeClr val="accent2">
                    <a:lumMod val="75000"/>
                  </a:schemeClr>
                </a:solidFill>
              </a:rPr>
              <a:t>regulations</a:t>
            </a:r>
            <a:endParaRPr lang="en-US" sz="1800" dirty="0" smtClean="0"/>
          </a:p>
          <a:p>
            <a:pPr lvl="1" eaLnBrk="1" fontAlgn="auto" hangingPunct="1">
              <a:spcAft>
                <a:spcPts val="0"/>
              </a:spcAft>
              <a:buFont typeface="Arial" pitchFamily="34" charset="0"/>
              <a:buChar char="–"/>
              <a:defRPr/>
            </a:pPr>
            <a:r>
              <a:rPr lang="en-US" sz="1800" dirty="0" smtClean="0">
                <a:solidFill>
                  <a:schemeClr val="accent3">
                    <a:lumMod val="75000"/>
                  </a:schemeClr>
                </a:solidFill>
              </a:rPr>
              <a:t>To </a:t>
            </a:r>
            <a:r>
              <a:rPr lang="en-US" sz="1800" u="sng" dirty="0" smtClean="0">
                <a:solidFill>
                  <a:schemeClr val="accent3">
                    <a:lumMod val="75000"/>
                  </a:schemeClr>
                </a:solidFill>
              </a:rPr>
              <a:t>punish</a:t>
            </a:r>
            <a:r>
              <a:rPr lang="en-US" sz="1800" dirty="0" smtClean="0">
                <a:solidFill>
                  <a:schemeClr val="accent3">
                    <a:lumMod val="75000"/>
                  </a:schemeClr>
                </a:solidFill>
              </a:rPr>
              <a:t> the province of New York for disobeying the 1765 Quartering Act</a:t>
            </a:r>
            <a:endParaRPr lang="en-US" sz="1800" dirty="0" smtClean="0"/>
          </a:p>
          <a:p>
            <a:pPr lvl="1" eaLnBrk="1" fontAlgn="auto" hangingPunct="1">
              <a:spcAft>
                <a:spcPts val="0"/>
              </a:spcAft>
              <a:buFont typeface="Arial" pitchFamily="34" charset="0"/>
              <a:buChar char="–"/>
              <a:defRPr/>
            </a:pPr>
            <a:r>
              <a:rPr lang="en-US" sz="1800" dirty="0" smtClean="0"/>
              <a:t> </a:t>
            </a:r>
            <a:r>
              <a:rPr lang="en-US" sz="1800" dirty="0" smtClean="0">
                <a:solidFill>
                  <a:schemeClr val="accent4">
                    <a:lumMod val="75000"/>
                  </a:schemeClr>
                </a:solidFill>
              </a:rPr>
              <a:t>To make sure the colonists knew that the British </a:t>
            </a:r>
            <a:r>
              <a:rPr lang="en-US" sz="1800" u="sng" dirty="0" smtClean="0">
                <a:solidFill>
                  <a:schemeClr val="accent4">
                    <a:lumMod val="75000"/>
                  </a:schemeClr>
                </a:solidFill>
              </a:rPr>
              <a:t>Parliament had the right to tax </a:t>
            </a:r>
            <a:r>
              <a:rPr lang="en-US" sz="1800" dirty="0" smtClean="0">
                <a:solidFill>
                  <a:schemeClr val="accent4">
                    <a:lumMod val="75000"/>
                  </a:schemeClr>
                </a:solidFill>
              </a:rPr>
              <a:t>the colonies. </a:t>
            </a:r>
          </a:p>
          <a:p>
            <a:pPr eaLnBrk="1" fontAlgn="auto" hangingPunct="1">
              <a:spcAft>
                <a:spcPts val="0"/>
              </a:spcAft>
              <a:buFont typeface="Arial" pitchFamily="34" charset="0"/>
              <a:buChar char="•"/>
              <a:defRPr/>
            </a:pPr>
            <a:r>
              <a:rPr lang="en-US" sz="2000" dirty="0" smtClean="0">
                <a:solidFill>
                  <a:srgbClr val="FF0000"/>
                </a:solidFill>
              </a:rPr>
              <a:t>Reaction:</a:t>
            </a:r>
            <a:r>
              <a:rPr lang="en-US" sz="2000" dirty="0" smtClean="0"/>
              <a:t> The Townshend Acts met with resistance in the colonies, prompting the occupation of Boston by </a:t>
            </a:r>
            <a:r>
              <a:rPr lang="en-US" sz="2000" u="sng" dirty="0" smtClean="0"/>
              <a:t>British</a:t>
            </a:r>
            <a:r>
              <a:rPr lang="en-US" sz="2000" dirty="0" smtClean="0"/>
              <a:t> troops in 1768, which eventually resulted in the </a:t>
            </a:r>
            <a:r>
              <a:rPr lang="en-US" sz="2000" u="sng" dirty="0" smtClean="0">
                <a:hlinkClick r:id="rId3"/>
              </a:rPr>
              <a:t>Boston Massacre </a:t>
            </a:r>
            <a:r>
              <a:rPr lang="en-US" sz="2000" dirty="0" smtClean="0"/>
              <a:t>of 1770.</a:t>
            </a:r>
          </a:p>
        </p:txBody>
      </p:sp>
      <p:sp>
        <p:nvSpPr>
          <p:cNvPr id="13317" name="TextBox 5"/>
          <p:cNvSpPr txBox="1">
            <a:spLocks noChangeArrowheads="1"/>
          </p:cNvSpPr>
          <p:nvPr/>
        </p:nvSpPr>
        <p:spPr bwMode="auto">
          <a:xfrm>
            <a:off x="5791200" y="4343400"/>
            <a:ext cx="2743200" cy="369888"/>
          </a:xfrm>
          <a:prstGeom prst="rect">
            <a:avLst/>
          </a:prstGeom>
          <a:noFill/>
          <a:ln w="9525">
            <a:noFill/>
            <a:miter lim="800000"/>
            <a:headEnd/>
            <a:tailEnd/>
          </a:ln>
        </p:spPr>
        <p:txBody>
          <a:bodyPr>
            <a:spAutoFit/>
          </a:bodyPr>
          <a:lstStyle/>
          <a:p>
            <a:pPr algn="ctr" fontAlgn="base">
              <a:spcBef>
                <a:spcPct val="0"/>
              </a:spcBef>
              <a:spcAft>
                <a:spcPct val="0"/>
              </a:spcAft>
            </a:pPr>
            <a:r>
              <a:rPr lang="en-US">
                <a:solidFill>
                  <a:prstClr val="black"/>
                </a:solidFill>
              </a:rPr>
              <a:t>Charles Townshend</a:t>
            </a:r>
          </a:p>
        </p:txBody>
      </p:sp>
      <p:sp>
        <p:nvSpPr>
          <p:cNvPr id="8" name="TextBox 7"/>
          <p:cNvSpPr txBox="1"/>
          <p:nvPr/>
        </p:nvSpPr>
        <p:spPr>
          <a:xfrm>
            <a:off x="533400" y="1295400"/>
            <a:ext cx="43434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Duties on imported glass, lead, paint, paper, and tea.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additive="base">
                                        <p:cTn id="3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0" y="381000"/>
            <a:ext cx="9144000" cy="1200329"/>
          </a:xfrm>
          <a:prstGeom prst="rect">
            <a:avLst/>
          </a:prstGeom>
          <a:solidFill>
            <a:schemeClr val="bg1">
              <a:alpha val="50980"/>
            </a:schemeClr>
          </a:solidFill>
          <a:ln w="9525">
            <a:noFill/>
            <a:miter lim="800000"/>
            <a:headEnd/>
            <a:tailEnd/>
          </a:ln>
        </p:spPr>
        <p:txBody>
          <a:bodyPr>
            <a:spAutoFit/>
          </a:bodyPr>
          <a:lstStyle/>
          <a:p>
            <a:pPr algn="ctr" fontAlgn="base">
              <a:spcBef>
                <a:spcPct val="0"/>
              </a:spcBef>
              <a:spcAft>
                <a:spcPct val="0"/>
              </a:spcAft>
            </a:pPr>
            <a:r>
              <a:rPr lang="en-US" sz="3600" dirty="0">
                <a:solidFill>
                  <a:prstClr val="black"/>
                </a:solidFill>
                <a:latin typeface="Arial" charset="0"/>
              </a:rPr>
              <a:t>List all the examples of why this etching is propaganda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TotalTime>
  <Words>1832</Words>
  <Application>Microsoft Office PowerPoint</Application>
  <PresentationFormat>On-screen Show (4:3)</PresentationFormat>
  <Paragraphs>74</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Rebellion</vt:lpstr>
      <vt:lpstr>PowerPoint Presentation</vt:lpstr>
      <vt:lpstr>After the French and Indian War</vt:lpstr>
      <vt:lpstr>Great Britain needs           , so what do they do?</vt:lpstr>
      <vt:lpstr>PowerPoint Presentation</vt:lpstr>
      <vt:lpstr>Reaction to the Stamp Act </vt:lpstr>
      <vt:lpstr>Reaction to the Stamp Act</vt:lpstr>
      <vt:lpstr>Townshend Act</vt:lpstr>
      <vt:lpstr>PowerPoint Presentation</vt:lpstr>
      <vt:lpstr>PowerPoint Presentation</vt:lpstr>
      <vt:lpstr>What Actually Happened at the  Boston Tea Party?</vt:lpstr>
      <vt:lpstr>Overall….</vt:lpstr>
    </vt:vector>
  </TitlesOfParts>
  <Company>PVHS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Rebellion</dc:title>
  <dc:creator>Meier</dc:creator>
  <cp:lastModifiedBy>Teacher</cp:lastModifiedBy>
  <cp:revision>50</cp:revision>
  <dcterms:created xsi:type="dcterms:W3CDTF">2010-11-06T17:32:41Z</dcterms:created>
  <dcterms:modified xsi:type="dcterms:W3CDTF">2015-11-24T16:34:31Z</dcterms:modified>
</cp:coreProperties>
</file>